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4" r:id="rId1"/>
  </p:sldMasterIdLst>
  <p:notesMasterIdLst>
    <p:notesMasterId r:id="rId42"/>
  </p:notesMasterIdLst>
  <p:sldIdLst>
    <p:sldId id="1866" r:id="rId2"/>
    <p:sldId id="1915" r:id="rId3"/>
    <p:sldId id="1912" r:id="rId4"/>
    <p:sldId id="1913" r:id="rId5"/>
    <p:sldId id="1914" r:id="rId6"/>
    <p:sldId id="1871" r:id="rId7"/>
    <p:sldId id="1919" r:id="rId8"/>
    <p:sldId id="1876" r:id="rId9"/>
    <p:sldId id="288" r:id="rId10"/>
    <p:sldId id="1921" r:id="rId11"/>
    <p:sldId id="1922" r:id="rId12"/>
    <p:sldId id="1928" r:id="rId13"/>
    <p:sldId id="1932" r:id="rId14"/>
    <p:sldId id="269" r:id="rId15"/>
    <p:sldId id="1872" r:id="rId16"/>
    <p:sldId id="1926" r:id="rId17"/>
    <p:sldId id="1930" r:id="rId18"/>
    <p:sldId id="1931" r:id="rId19"/>
    <p:sldId id="1927" r:id="rId20"/>
    <p:sldId id="1923" r:id="rId21"/>
    <p:sldId id="1924" r:id="rId22"/>
    <p:sldId id="273" r:id="rId23"/>
    <p:sldId id="274" r:id="rId24"/>
    <p:sldId id="1918" r:id="rId25"/>
    <p:sldId id="276" r:id="rId26"/>
    <p:sldId id="277" r:id="rId27"/>
    <p:sldId id="278" r:id="rId28"/>
    <p:sldId id="279" r:id="rId29"/>
    <p:sldId id="1888" r:id="rId30"/>
    <p:sldId id="1889" r:id="rId31"/>
    <p:sldId id="1890" r:id="rId32"/>
    <p:sldId id="1891" r:id="rId33"/>
    <p:sldId id="1892" r:id="rId34"/>
    <p:sldId id="1893" r:id="rId35"/>
    <p:sldId id="1874" r:id="rId36"/>
    <p:sldId id="1916" r:id="rId37"/>
    <p:sldId id="1917" r:id="rId38"/>
    <p:sldId id="1895" r:id="rId39"/>
    <p:sldId id="289" r:id="rId40"/>
    <p:sldId id="1929" r:id="rId4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5E0F"/>
    <a:srgbClr val="13A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3810"/>
  </p:normalViewPr>
  <p:slideViewPr>
    <p:cSldViewPr snapToGrid="0" snapToObjects="1">
      <p:cViewPr varScale="1">
        <p:scale>
          <a:sx n="79" d="100"/>
          <a:sy n="79"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3DE60-8280-0C48-A62D-4A9123E895A8}"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03B33F-E091-F34D-B6B3-E869A9B1A61F}" type="slidenum">
              <a:rPr lang="en-US" smtClean="0"/>
              <a:t>‹#›</a:t>
            </a:fld>
            <a:endParaRPr lang="en-US"/>
          </a:p>
        </p:txBody>
      </p:sp>
    </p:spTree>
    <p:extLst>
      <p:ext uri="{BB962C8B-B14F-4D97-AF65-F5344CB8AC3E}">
        <p14:creationId xmlns:p14="http://schemas.microsoft.com/office/powerpoint/2010/main" val="1016476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sz="1200" kern="1200" dirty="0">
                <a:solidFill>
                  <a:schemeClr val="tx1"/>
                </a:solidFill>
                <a:effectLst/>
                <a:latin typeface="+mn-lt"/>
                <a:ea typeface="+mn-ea"/>
                <a:cs typeface="+mn-cs"/>
              </a:rPr>
              <a:t>Hello and thanks so much for having me.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Today I will be talking about how we can use differences-in-differences to estimate the effects of interventions that are adopted in different places at different times, highlight some challenges and pitfalls of different analytic methods, and conclude with some takeaways for implementing these methods in your research. </a:t>
            </a:r>
          </a:p>
          <a:p>
            <a:r>
              <a:rPr lang="en-US" sz="1200" kern="1200" dirty="0">
                <a:solidFill>
                  <a:schemeClr val="tx1"/>
                </a:solidFill>
                <a:effectLst/>
                <a:latin typeface="+mn-lt"/>
                <a:ea typeface="+mn-ea"/>
                <a:cs typeface="+mn-cs"/>
              </a:rPr>
              <a:t> </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679EC-EB7C-5929-5653-B07526B81574}"/>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0E1AA468-6AD6-A895-7D9F-C65F64177661}"/>
              </a:ext>
            </a:extLst>
          </p:cNvPr>
          <p:cNvSpPr>
            <a:spLocks noGrp="1"/>
          </p:cNvSpPr>
          <p:nvPr>
            <p:ph type="body" idx="1"/>
          </p:nvPr>
        </p:nvSpPr>
        <p:spPr/>
        <p:txBody>
          <a:bodyPr/>
          <a:lstStyle/>
          <a:p>
            <a:pPr lvl="1"/>
            <a:r>
              <a:rPr lang="en-US" sz="1200" kern="1200" dirty="0">
                <a:solidFill>
                  <a:schemeClr val="tx1"/>
                </a:solidFill>
                <a:effectLst/>
                <a:latin typeface="+mn-lt"/>
                <a:ea typeface="+mn-ea"/>
                <a:cs typeface="+mn-cs"/>
              </a:rPr>
              <a:t>Some terminology we will use going forward that I want to make clear</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Staggered adoption. This is when treatments are adopted at multiple points in different groups over the study period. This plot is an example of staggered adoption because one group adopted the treatment at time 2, and another at time 4. </a:t>
            </a:r>
          </a:p>
          <a:p>
            <a:pPr lvl="1"/>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adoption cohort. We use this to refer to the group of units treated at one time. So, in this plot we have an adoption cohort at time 2, when the green triangle group was treated, and at time 4, when the blue square group was treated.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97276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4CC4F-FACB-15E2-8322-65ED67FB57A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7C8E7290-CDEE-594C-52BB-6EE37FFDAAD0}"/>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Heterogeneous treatment effect: This means that the effect of the treatment varies across adoption cohorts. In this example, we have heterogeneous treatment effects because the treatment effect at time 2 is 0.0175 (0.02 – 0.0025), while the treatment effect at time 4 is 0.0125 (0.15 – 0.0025)</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dynamic treatment effect, which is when the magnitude of the treatment changes over the course of follow up. In this example we do not have dynamic treatment effects because we see a one-time reduction in the preterm birth risk at the time of treatment, but after that the risk of preterm birth continues on the same slow decline that we observe in the control group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496493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106FF-2D7E-676A-AE02-86A1C38C2700}"/>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A2DA6CB-A38F-5E5B-9AD6-41CF6113947C}"/>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an event time study is one in which you align the units with respect to the timing of intervention. So, for example for the analysis of adoption cohort at time 2, then time 2 would be time 0, and every other time point would be relative to time 2.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updated pot, you can see we’ve aligned the treated units to have the intervention time be at time 0, with all other time points relative to that time 0. The control group has to be specified separately for each treated group so that the number of time points aligns. </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169310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57EC-42E1-996F-18B4-67BBAB373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E5451-5921-D796-3541-94921B4C8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4E025-0BC1-0121-4DAC-77EC5A530239}"/>
              </a:ext>
            </a:extLst>
          </p:cNvPr>
          <p:cNvSpPr>
            <a:spLocks noGrp="1"/>
          </p:cNvSpPr>
          <p:nvPr>
            <p:ph type="body" idx="1"/>
          </p:nvPr>
        </p:nvSpPr>
        <p:spPr/>
        <p:txBody>
          <a:bodyPr/>
          <a:lstStyle/>
          <a:p>
            <a:r>
              <a:rPr lang="en-US" dirty="0"/>
              <a:t>Here we're going to discuss some alternate methods to use instead of TWFE </a:t>
            </a:r>
          </a:p>
          <a:p>
            <a:endParaRPr lang="en-US" dirty="0"/>
          </a:p>
          <a:p>
            <a:r>
              <a:rPr lang="en-US" dirty="0"/>
              <a:t>There are all other methods but we are going to focus on these </a:t>
            </a:r>
          </a:p>
          <a:p>
            <a:endParaRPr lang="en-US" dirty="0"/>
          </a:p>
          <a:p>
            <a:r>
              <a:rPr lang="en-US" dirty="0"/>
              <a:t>At the end we have a reference slide in which we list the papers describing these methods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These estimators are all methods that estimate the ATT for each treated unit, and then use various methods of summarization to get an overall estimate of effect.  </a:t>
            </a:r>
          </a:p>
          <a:p>
            <a:endParaRPr lang="en-US" dirty="0"/>
          </a:p>
        </p:txBody>
      </p:sp>
      <p:sp>
        <p:nvSpPr>
          <p:cNvPr id="4" name="Slide Number Placeholder 3">
            <a:extLst>
              <a:ext uri="{FF2B5EF4-FFF2-40B4-BE49-F238E27FC236}">
                <a16:creationId xmlns:a16="http://schemas.microsoft.com/office/drawing/2014/main" id="{4F87A47C-B3A7-5E08-AF1B-D1576D61769C}"/>
              </a:ext>
            </a:extLst>
          </p:cNvPr>
          <p:cNvSpPr>
            <a:spLocks noGrp="1"/>
          </p:cNvSpPr>
          <p:nvPr>
            <p:ph type="sldNum" sz="quarter" idx="5"/>
          </p:nvPr>
        </p:nvSpPr>
        <p:spPr/>
        <p:txBody>
          <a:bodyPr/>
          <a:lstStyle/>
          <a:p>
            <a:fld id="{D003B33F-E091-F34D-B6B3-E869A9B1A61F}" type="slidenum">
              <a:rPr lang="en-US" smtClean="0"/>
              <a:t>13</a:t>
            </a:fld>
            <a:endParaRPr lang="en-US"/>
          </a:p>
        </p:txBody>
      </p:sp>
    </p:spTree>
    <p:extLst>
      <p:ext uri="{BB962C8B-B14F-4D97-AF65-F5344CB8AC3E}">
        <p14:creationId xmlns:p14="http://schemas.microsoft.com/office/powerpoint/2010/main" val="3505020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solidFill>
                  <a:srgbClr val="141413"/>
                </a:solidFill>
                <a:effectLst/>
                <a:latin typeface="Helvetica" pitchFamily="2" charset="0"/>
              </a:rPr>
              <a:t>The group-time ATT approach was developed by economists. </a:t>
            </a:r>
          </a:p>
          <a:p>
            <a:pPr>
              <a:buNone/>
            </a:pPr>
            <a:endParaRPr lang="en-US" dirty="0">
              <a:solidFill>
                <a:srgbClr val="141413"/>
              </a:solidFill>
              <a:effectLst/>
              <a:latin typeface="Helvetica" pitchFamily="2" charset="0"/>
            </a:endParaRPr>
          </a:p>
          <a:p>
            <a:pPr>
              <a:buNone/>
            </a:pPr>
            <a:r>
              <a:rPr lang="en-US" dirty="0">
                <a:solidFill>
                  <a:srgbClr val="141413"/>
                </a:solidFill>
                <a:effectLst/>
                <a:latin typeface="Helvetica" pitchFamily="2" charset="0"/>
              </a:rPr>
              <a:t>It estimates the ATT for each adoption cohort, using either an outcome regression, inverse probability of treatment weights, or a doubly robust combination of the two.</a:t>
            </a:r>
          </a:p>
          <a:p>
            <a:pPr>
              <a:buNone/>
            </a:pPr>
            <a:endParaRPr lang="en-US" dirty="0">
              <a:solidFill>
                <a:srgbClr val="141413"/>
              </a:solidFill>
              <a:effectLst/>
              <a:latin typeface="Helvetica" pitchFamily="2" charset="0"/>
            </a:endParaRPr>
          </a:p>
          <a:p>
            <a:pPr>
              <a:buNone/>
            </a:pPr>
            <a:r>
              <a:rPr lang="en-US" dirty="0">
                <a:solidFill>
                  <a:srgbClr val="141413"/>
                </a:solidFill>
                <a:effectLst/>
                <a:latin typeface="Helvetica" pitchFamily="2" charset="0"/>
              </a:rPr>
              <a:t>The propensity score estimate the probability of being treated at a single time point. The controls are those who are never treated or have not yet been treated (although you can choose to only include the never treated group) </a:t>
            </a:r>
          </a:p>
          <a:p>
            <a:pPr>
              <a:buNone/>
            </a:pPr>
            <a:endParaRPr lang="en-US" dirty="0">
              <a:solidFill>
                <a:srgbClr val="141413"/>
              </a:solidFill>
              <a:effectLst/>
              <a:latin typeface="Helvetica" pitchFamily="2" charset="0"/>
            </a:endParaRPr>
          </a:p>
          <a:p>
            <a:pPr>
              <a:buNone/>
            </a:pPr>
            <a:r>
              <a:rPr lang="en-US" dirty="0">
                <a:solidFill>
                  <a:srgbClr val="141413"/>
                </a:solidFill>
                <a:effectLst/>
                <a:latin typeface="Helvetica" pitchFamily="2" charset="0"/>
              </a:rPr>
              <a:t>It never uses the already treated group as a control, in contrast to the TWFE approach </a:t>
            </a:r>
          </a:p>
          <a:p>
            <a:pPr>
              <a:buNone/>
            </a:pPr>
            <a:endParaRPr lang="en-US" dirty="0">
              <a:solidFill>
                <a:srgbClr val="141413"/>
              </a:solidFill>
              <a:effectLst/>
              <a:latin typeface="Helvetica" pitchFamily="2" charset="0"/>
            </a:endParaRPr>
          </a:p>
          <a:p>
            <a:pPr>
              <a:buNone/>
            </a:pPr>
            <a:r>
              <a:rPr lang="en-US" dirty="0">
                <a:solidFill>
                  <a:srgbClr val="141413"/>
                </a:solidFill>
                <a:effectLst/>
                <a:latin typeface="Helvetica" pitchFamily="2" charset="0"/>
              </a:rPr>
              <a:t> In our simulation and empirical example, we use the doubly robust approach. </a:t>
            </a:r>
          </a:p>
          <a:p>
            <a:pPr>
              <a:buNone/>
            </a:pPr>
            <a:endParaRPr lang="en-US" dirty="0">
              <a:solidFill>
                <a:srgbClr val="141413"/>
              </a:solidFill>
              <a:effectLst/>
              <a:latin typeface="Helvetica" pitchFamily="2" charset="0"/>
            </a:endParaRPr>
          </a:p>
          <a:p>
            <a:pPr>
              <a:buNone/>
            </a:pPr>
            <a:r>
              <a:rPr lang="en-US" dirty="0">
                <a:solidFill>
                  <a:srgbClr val="141413"/>
                </a:solidFill>
                <a:effectLst/>
                <a:latin typeface="Helvetica" pitchFamily="2" charset="0"/>
              </a:rPr>
              <a:t>Once all the ATTs for each treated period are estimated, the investigator has options about how the ATTs will be summarized into an overall estimate of effect</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14</a:t>
            </a:fld>
            <a:endParaRPr lang="en-US"/>
          </a:p>
        </p:txBody>
      </p:sp>
    </p:spTree>
    <p:extLst>
      <p:ext uri="{BB962C8B-B14F-4D97-AF65-F5344CB8AC3E}">
        <p14:creationId xmlns:p14="http://schemas.microsoft.com/office/powerpoint/2010/main" val="40807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Notes Placeholder 1">
                <a:extLst>
                  <a:ext uri="{FF2B5EF4-FFF2-40B4-BE49-F238E27FC236}">
                    <a16:creationId xmlns:a16="http://schemas.microsoft.com/office/drawing/2014/main" id="{D6BC31E1-5FE5-0882-F231-86E6D7FEC0C3}"/>
                  </a:ext>
                </a:extLst>
              </p:cNvPr>
              <p:cNvSpPr>
                <a:spLocks noGrp="1"/>
              </p:cNvSpPr>
              <p:nvPr>
                <p:ph type="body" idx="1"/>
              </p:nvPr>
            </p:nvSpPr>
            <p:spPr/>
            <p:txBody>
              <a:bodyPr/>
              <a:lstStyle/>
              <a:p>
                <a:r>
                  <a:rPr lang="en-US" dirty="0"/>
                  <a:t>We are going to focus on 3 different summary measures that we think are the most intuitive ways to summarize the individual ATTs into one parameter. </a:t>
                </a:r>
              </a:p>
              <a:p>
                <a:endParaRPr lang="en-US" dirty="0"/>
              </a:p>
              <a:p>
                <a:r>
                  <a:rPr lang="en-US" dirty="0"/>
                  <a:t>First, summary measure A: this is a weighted average of ATTs across adoption cohorts, where the weights are the number of treated states in each adoption cohort. </a:t>
                </a:r>
              </a:p>
              <a:p>
                <a:endParaRPr lang="en-US" dirty="0"/>
              </a:p>
              <a:p>
                <a:r>
                  <a:rPr lang="en-US" dirty="0"/>
                  <a:t>Note that the ATTs for each adoption cohort are themselves an average of the effects over the entire post-intervention period. </a:t>
                </a:r>
              </a:p>
              <a:p>
                <a:endParaRPr lang="en-US" dirty="0"/>
              </a:p>
              <a:p>
                <a:r>
                  <a:rPr lang="en-US" dirty="0"/>
                  <a:t>In this case, we just have one treated unit at time 2 and one treated unit at time 4, so it’s just a simple average between the two ATTs.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effectLst/>
                        <a:latin typeface="Cambria Math" panose="02040503050406030204" pitchFamily="18" charset="0"/>
                        <a:ea typeface="Arial" panose="020B0604020202020204" pitchFamily="34" charset="0"/>
                        <a:cs typeface="Arial" panose="020B0604020202020204" pitchFamily="34" charset="0"/>
                      </a:rPr>
                      <m:t>𝐴𝑇</m:t>
                    </m:r>
                    <m:sSub>
                      <m:sSubPr>
                        <m:ctrlPr>
                          <a:rPr lang="en-US" sz="1200" b="0" i="1">
                            <a:effectLst/>
                            <a:latin typeface="Cambria Math" panose="02040503050406030204" pitchFamily="18" charset="0"/>
                            <a:ea typeface="Arial" panose="020B0604020202020204" pitchFamily="34" charset="0"/>
                            <a:cs typeface="Arial" panose="020B0604020202020204" pitchFamily="34" charset="0"/>
                          </a:rPr>
                        </m:ctrlPr>
                      </m:sSub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e>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𝑔</m:t>
                        </m:r>
                        <m:r>
                          <a:rPr lang="en-US" sz="1200" b="0" i="1" smtClean="0">
                            <a:effectLst/>
                            <a:latin typeface="Cambria Math" panose="02040503050406030204" pitchFamily="18" charset="0"/>
                            <a:ea typeface="Arial" panose="020B0604020202020204" pitchFamily="34" charset="0"/>
                            <a:cs typeface="Arial" panose="020B0604020202020204" pitchFamily="34" charset="0"/>
                          </a:rPr>
                          <m:t>, </m:t>
                        </m:r>
                        <m:acc>
                          <m:accPr>
                            <m:chr m:val="̅"/>
                            <m:ctrlPr>
                              <a:rPr lang="en-US" sz="1200" b="0" i="1">
                                <a:effectLst/>
                                <a:latin typeface="Cambria Math" panose="02040503050406030204" pitchFamily="18" charset="0"/>
                                <a:ea typeface="Arial" panose="020B0604020202020204" pitchFamily="34" charset="0"/>
                                <a:cs typeface="Arial" panose="020B0604020202020204" pitchFamily="34" charset="0"/>
                              </a:rPr>
                            </m:ctrlPr>
                          </m:acc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e>
                        </m:acc>
                      </m:sub>
                    </m:sSub>
                    <m:r>
                      <a:rPr lang="en-US" sz="1200" b="0" i="1" smtClean="0">
                        <a:effectLst/>
                        <a:latin typeface="Cambria Math" panose="02040503050406030204" pitchFamily="18" charset="0"/>
                        <a:ea typeface="Arial" panose="020B0604020202020204" pitchFamily="34" charset="0"/>
                        <a:cs typeface="Arial" panose="020B0604020202020204" pitchFamily="34" charset="0"/>
                      </a:rPr>
                      <m:t>=</m:t>
                    </m:r>
                    <m:f>
                      <m:fPr>
                        <m:ctrlPr>
                          <a:rPr lang="en-US" sz="1200" b="0" i="1">
                            <a:effectLst/>
                            <a:latin typeface="Cambria Math" panose="02040503050406030204" pitchFamily="18" charset="0"/>
                            <a:ea typeface="Arial" panose="020B0604020202020204" pitchFamily="34" charset="0"/>
                            <a:cs typeface="Arial" panose="020B0604020202020204" pitchFamily="34" charset="0"/>
                          </a:rPr>
                        </m:ctrlPr>
                      </m:fPr>
                      <m:num>
                        <m:r>
                          <a:rPr lang="en-US" sz="1200" b="0" i="1" smtClean="0">
                            <a:effectLst/>
                            <a:latin typeface="Cambria Math" panose="02040503050406030204" pitchFamily="18" charset="0"/>
                            <a:ea typeface="Arial" panose="020B0604020202020204" pitchFamily="34" charset="0"/>
                            <a:cs typeface="Arial" panose="020B0604020202020204" pitchFamily="34" charset="0"/>
                          </a:rPr>
                          <m:t>1</m:t>
                        </m:r>
                      </m:num>
                      <m:den>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den>
                    </m:f>
                    <m:nary>
                      <m:naryPr>
                        <m:chr m:val="∑"/>
                        <m:supHide m:val="on"/>
                        <m:ctrlPr>
                          <a:rPr lang="en-US" sz="1200" b="0" i="1">
                            <a:effectLst/>
                            <a:latin typeface="Cambria Math" panose="02040503050406030204" pitchFamily="18" charset="0"/>
                            <a:ea typeface="Arial" panose="020B0604020202020204" pitchFamily="34" charset="0"/>
                            <a:cs typeface="Arial" panose="020B0604020202020204" pitchFamily="34" charset="0"/>
                          </a:rPr>
                        </m:ctrlPr>
                      </m:naryPr>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r>
                          <a:rPr lang="en-US" sz="1200" b="0" i="1" smtClean="0">
                            <a:effectLst/>
                            <a:latin typeface="Cambria Math" panose="02040503050406030204" pitchFamily="18" charset="0"/>
                            <a:ea typeface="Arial" panose="020B0604020202020204" pitchFamily="34" charset="0"/>
                            <a:cs typeface="Arial" panose="020B0604020202020204" pitchFamily="34" charset="0"/>
                          </a:rPr>
                          <m:t>:</m:t>
                        </m:r>
                        <m:sSub>
                          <m:sSubPr>
                            <m:ctrlPr>
                              <a:rPr lang="en-US" sz="1200" b="0" i="1">
                                <a:effectLst/>
                                <a:latin typeface="Cambria Math" panose="02040503050406030204" pitchFamily="18" charset="0"/>
                                <a:ea typeface="Arial" panose="020B0604020202020204" pitchFamily="34" charset="0"/>
                                <a:cs typeface="Arial" panose="020B0604020202020204" pitchFamily="34" charset="0"/>
                              </a:rPr>
                            </m:ctrlPr>
                          </m:sSub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e>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𝑔</m:t>
                            </m:r>
                          </m:sub>
                        </m:sSub>
                        <m:r>
                          <a:rPr lang="en-US" sz="1200" b="0" i="1" smtClean="0">
                            <a:effectLst/>
                            <a:latin typeface="Cambria Math" panose="02040503050406030204" pitchFamily="18" charset="0"/>
                            <a:ea typeface="Arial" panose="020B0604020202020204" pitchFamily="34" charset="0"/>
                            <a:cs typeface="Arial" panose="020B0604020202020204" pitchFamily="34" charset="0"/>
                          </a:rPr>
                          <m:t>+</m:t>
                        </m:r>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r>
                          <a:rPr lang="en-US" sz="1200" b="0" i="1" smtClean="0">
                            <a:effectLst/>
                            <a:latin typeface="Cambria Math" panose="02040503050406030204" pitchFamily="18" charset="0"/>
                            <a:ea typeface="Arial" panose="020B0604020202020204" pitchFamily="34" charset="0"/>
                            <a:cs typeface="Arial" panose="020B0604020202020204" pitchFamily="34" charset="0"/>
                          </a:rPr>
                          <m:t>&lt;</m:t>
                        </m:r>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sub>
                      <m:sup/>
                      <m:e>
                        <m:r>
                          <a:rPr lang="en-US" sz="1200" b="0" i="1" smtClean="0">
                            <a:effectLst/>
                            <a:latin typeface="Cambria Math" panose="02040503050406030204" pitchFamily="18" charset="0"/>
                            <a:ea typeface="Arial" panose="020B0604020202020204" pitchFamily="34" charset="0"/>
                            <a:cs typeface="Arial" panose="020B0604020202020204" pitchFamily="34" charset="0"/>
                          </a:rPr>
                          <m:t>𝐴𝑇</m:t>
                        </m:r>
                        <m:sSub>
                          <m:sSubPr>
                            <m:ctrlPr>
                              <a:rPr lang="en-US" sz="1200" b="0" i="1">
                                <a:effectLst/>
                                <a:latin typeface="Cambria Math" panose="02040503050406030204" pitchFamily="18" charset="0"/>
                                <a:ea typeface="Arial" panose="020B0604020202020204" pitchFamily="34" charset="0"/>
                                <a:cs typeface="Arial" panose="020B0604020202020204" pitchFamily="34" charset="0"/>
                              </a:rPr>
                            </m:ctrlPr>
                          </m:sSub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e>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𝑔</m:t>
                            </m:r>
                            <m:r>
                              <a:rPr lang="en-US" sz="1200" b="0" i="1" smtClean="0">
                                <a:effectLst/>
                                <a:latin typeface="Cambria Math" panose="02040503050406030204" pitchFamily="18" charset="0"/>
                                <a:ea typeface="Arial" panose="020B0604020202020204" pitchFamily="34" charset="0"/>
                                <a:cs typeface="Arial" panose="020B0604020202020204" pitchFamily="34" charset="0"/>
                              </a:rPr>
                              <m:t>,</m:t>
                            </m:r>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sub>
                        </m:sSub>
                      </m:e>
                    </m:nary>
                  </m:oMath>
                </a14:m>
                <a:r>
                  <a:rPr lang="en-US" sz="1200" b="0" dirty="0">
                    <a:effectLst/>
                    <a:ea typeface="Arial" panose="020B0604020202020204" pitchFamily="34" charset="0"/>
                  </a:rPr>
                  <a:t> is the simple average of the treatment effects across all post-intervention time points for which effects exist for adoption cohort </a:t>
                </a:r>
                <a:r>
                  <a:rPr lang="en-US" sz="1200" b="0" i="1" dirty="0">
                    <a:effectLst/>
                    <a:ea typeface="Arial" panose="020B0604020202020204" pitchFamily="34" charset="0"/>
                  </a:rPr>
                  <a:t>g </a:t>
                </a:r>
                <a:r>
                  <a:rPr lang="en-US" sz="1200" b="0" dirty="0">
                    <a:effectLst/>
                    <a:ea typeface="Arial" panose="020B0604020202020204" pitchFamily="34" charset="0"/>
                  </a:rPr>
                  <a:t>(i.e., </a:t>
                </a:r>
                <a14:m>
                  <m:oMath xmlns:m="http://schemas.openxmlformats.org/officeDocument/2006/math">
                    <m:sSub>
                      <m:sSubPr>
                        <m:ctrlPr>
                          <a:rPr lang="en-US" sz="1200" b="0" i="1">
                            <a:effectLst/>
                            <a:latin typeface="Cambria Math" panose="02040503050406030204" pitchFamily="18" charset="0"/>
                            <a:ea typeface="Arial" panose="020B0604020202020204" pitchFamily="34" charset="0"/>
                            <a:cs typeface="Arial" panose="020B0604020202020204" pitchFamily="34" charset="0"/>
                          </a:rPr>
                        </m:ctrlPr>
                      </m:sSub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e>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𝑔</m:t>
                        </m:r>
                      </m:sub>
                    </m:sSub>
                    <m:r>
                      <a:rPr lang="en-US" sz="1200" b="0" i="1" smtClean="0">
                        <a:effectLst/>
                        <a:latin typeface="Cambria Math" panose="02040503050406030204" pitchFamily="18" charset="0"/>
                        <a:ea typeface="Arial" panose="020B0604020202020204" pitchFamily="34" charset="0"/>
                        <a:cs typeface="Arial" panose="020B0604020202020204" pitchFamily="34" charset="0"/>
                      </a:rPr>
                      <m:t>+</m:t>
                    </m:r>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r>
                      <a:rPr lang="en-US" sz="1200" b="0" i="1" smtClean="0">
                        <a:effectLst/>
                        <a:latin typeface="Cambria Math" panose="02040503050406030204" pitchFamily="18" charset="0"/>
                        <a:ea typeface="Arial" panose="020B0604020202020204" pitchFamily="34" charset="0"/>
                        <a:cs typeface="Arial" panose="020B0604020202020204" pitchFamily="34" charset="0"/>
                      </a:rPr>
                      <m:t>&lt;</m:t>
                    </m:r>
                    <m:r>
                      <a:rPr lang="en-US" sz="1200" b="0" i="1" smtClean="0">
                        <a:effectLst/>
                        <a:latin typeface="Cambria Math" panose="02040503050406030204" pitchFamily="18" charset="0"/>
                        <a:ea typeface="Arial" panose="020B0604020202020204" pitchFamily="34" charset="0"/>
                        <a:cs typeface="Arial" panose="020B0604020202020204" pitchFamily="34" charset="0"/>
                      </a:rPr>
                      <m:t>𝑇</m:t>
                    </m:r>
                  </m:oMath>
                </a14:m>
                <a:r>
                  <a:rPr lang="en-US" sz="1200" b="0" dirty="0">
                    <a:effectLst/>
                    <a:ea typeface="Arial" panose="020B0604020202020204" pitchFamily="34" charset="0"/>
                  </a:rPr>
                  <a:t> where </a:t>
                </a:r>
                <a14:m>
                  <m:oMath xmlns:m="http://schemas.openxmlformats.org/officeDocument/2006/math">
                    <m:sSub>
                      <m:sSubPr>
                        <m:ctrlPr>
                          <a:rPr lang="en-US" sz="1200" b="0" i="1">
                            <a:effectLst/>
                            <a:latin typeface="Cambria Math" panose="02040503050406030204" pitchFamily="18" charset="0"/>
                            <a:ea typeface="Arial" panose="020B0604020202020204" pitchFamily="34" charset="0"/>
                            <a:cs typeface="Arial" panose="020B0604020202020204" pitchFamily="34" charset="0"/>
                          </a:rPr>
                        </m:ctrlPr>
                      </m:sSubPr>
                      <m:e>
                        <m:r>
                          <a:rPr lang="en-US" sz="1200" b="0" i="1" smtClean="0">
                            <a:effectLst/>
                            <a:latin typeface="Cambria Math" panose="02040503050406030204" pitchFamily="18" charset="0"/>
                            <a:ea typeface="Arial" panose="020B0604020202020204" pitchFamily="34" charset="0"/>
                            <a:cs typeface="Arial" panose="020B0604020202020204" pitchFamily="34" charset="0"/>
                          </a:rPr>
                          <m:t>𝑡</m:t>
                        </m:r>
                      </m:e>
                      <m:sub>
                        <m:r>
                          <a:rPr lang="en-US" sz="1200" b="0" i="1" smtClean="0">
                            <a:effectLst/>
                            <a:latin typeface="Cambria Math" panose="02040503050406030204" pitchFamily="18" charset="0"/>
                            <a:ea typeface="Arial" panose="020B0604020202020204" pitchFamily="34" charset="0"/>
                            <a:cs typeface="Arial" panose="020B0604020202020204" pitchFamily="34" charset="0"/>
                          </a:rPr>
                          <m:t>𝑔</m:t>
                        </m:r>
                      </m:sub>
                    </m:sSub>
                    <m:r>
                      <a:rPr lang="en-US" sz="1200" b="0" i="1" smtClean="0">
                        <a:effectLst/>
                        <a:latin typeface="Cambria Math" panose="02040503050406030204" pitchFamily="18" charset="0"/>
                        <a:ea typeface="Arial" panose="020B0604020202020204" pitchFamily="34" charset="0"/>
                        <a:cs typeface="Arial" panose="020B0604020202020204" pitchFamily="34" charset="0"/>
                      </a:rPr>
                      <m:t> </m:t>
                    </m:r>
                  </m:oMath>
                </a14:m>
                <a:r>
                  <a:rPr lang="en-US" sz="1200" b="0" dirty="0">
                    <a:effectLst/>
                    <a:ea typeface="Arial" panose="020B0604020202020204" pitchFamily="34" charset="0"/>
                  </a:rPr>
                  <a:t>is the initial time of policy adoption for cohort </a:t>
                </a:r>
                <a:r>
                  <a:rPr lang="en-US" sz="1200" b="0" i="1" dirty="0">
                    <a:effectLst/>
                    <a:ea typeface="Arial" panose="020B0604020202020204" pitchFamily="34" charset="0"/>
                  </a:rPr>
                  <a:t>g, t</a:t>
                </a:r>
                <a:r>
                  <a:rPr lang="en-US" sz="1200" b="0" dirty="0">
                    <a:effectLst/>
                    <a:ea typeface="Arial" panose="020B0604020202020204" pitchFamily="34" charset="0"/>
                  </a:rPr>
                  <a:t> is the number of periods after initial policy adoption, and </a:t>
                </a:r>
                <a:r>
                  <a:rPr lang="en-US" sz="1200" b="0" i="1" dirty="0">
                    <a:effectLst/>
                    <a:ea typeface="Arial" panose="020B0604020202020204" pitchFamily="34" charset="0"/>
                  </a:rPr>
                  <a:t>T</a:t>
                </a:r>
                <a:r>
                  <a:rPr lang="en-US" sz="1200" b="0" dirty="0">
                    <a:effectLst/>
                    <a:ea typeface="Arial" panose="020B0604020202020204" pitchFamily="34" charset="0"/>
                  </a:rPr>
                  <a:t> is the maximum number of time points in the study across adoption cohorts). </a:t>
                </a:r>
                <a:endParaRPr lang="en-US" sz="1200" b="0" dirty="0">
                  <a:effectLst/>
                  <a:ea typeface="Times New Roman" panose="02020603050405020304" pitchFamily="18" charset="0"/>
                </a:endParaRPr>
              </a:p>
              <a:p>
                <a:endParaRPr lang="en-US" dirty="0"/>
              </a:p>
            </p:txBody>
          </p:sp>
        </mc:Choice>
        <mc:Fallback xmlns="">
          <p:sp>
            <p:nvSpPr>
              <p:cNvPr id="2" name="Notes Placeholder 1">
                <a:extLst>
                  <a:ext uri="{FF2B5EF4-FFF2-40B4-BE49-F238E27FC236}">
                    <a16:creationId xmlns:a16="http://schemas.microsoft.com/office/drawing/2014/main" id="{D6BC31E1-5FE5-0882-F231-86E6D7FEC0C3}"/>
                  </a:ext>
                </a:extLst>
              </p:cNvPr>
              <p:cNvSpPr>
                <a:spLocks noGrp="1"/>
              </p:cNvSpPr>
              <p:nvPr>
                <p:ph type="body" idx="1"/>
              </p:nvPr>
            </p:nvSpPr>
            <p:spPr/>
            <p:txBody>
              <a:bodyPr/>
              <a:lstStyle/>
              <a:p>
                <a:r>
                  <a:rPr lang="en-US" dirty="0"/>
                  <a:t>We are going to focus on 3 different summary measures that we think are the most intuitive ways to summarize the individual ATTs into one parameter. </a:t>
                </a:r>
              </a:p>
              <a:p>
                <a:endParaRPr lang="en-US" dirty="0"/>
              </a:p>
              <a:p>
                <a:r>
                  <a:rPr lang="en-US" dirty="0"/>
                  <a:t>First, summary measure A: this is a weighted average of ATTs across adoption cohorts, where the weights are the number of treated states in each adoption cohort. </a:t>
                </a:r>
              </a:p>
              <a:p>
                <a:endParaRPr lang="en-US" dirty="0"/>
              </a:p>
              <a:p>
                <a:r>
                  <a:rPr lang="en-US" dirty="0"/>
                  <a:t>Note that the ATTs for each adoption cohort are themselves an average of the effects over the entire post-intervention period. </a:t>
                </a:r>
              </a:p>
              <a:p>
                <a:endParaRPr lang="en-US" dirty="0"/>
              </a:p>
              <a:p>
                <a:r>
                  <a:rPr lang="en-US" dirty="0"/>
                  <a:t>In this case, we just have one treated unit at time 2 and one treated unit at time 4, so it’s just a simple average between the two ATTs.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effectLst/>
                    <a:latin typeface="Cambria Math" panose="02040503050406030204" pitchFamily="18" charset="0"/>
                    <a:ea typeface="Arial" panose="020B0604020202020204" pitchFamily="34" charset="0"/>
                    <a:cs typeface="Arial" panose="020B0604020202020204" pitchFamily="34" charset="0"/>
                  </a:rPr>
                  <a:t>𝐴𝑇𝑇_(𝑔, 𝑇 ̅ )=1/𝑇 </a:t>
                </a:r>
                <a:r>
                  <a:rPr lang="en-US" sz="1200" b="0" i="0">
                    <a:effectLst/>
                    <a:latin typeface="Cambria Math" panose="02040503050406030204" pitchFamily="18" charset="0"/>
                    <a:cs typeface="Arial" panose="020B0604020202020204" pitchFamily="34" charset="0"/>
                  </a:rPr>
                  <a:t>∑_(</a:t>
                </a:r>
                <a:r>
                  <a:rPr lang="en-US" sz="1200" b="0" i="0">
                    <a:effectLst/>
                    <a:latin typeface="Cambria Math" panose="02040503050406030204" pitchFamily="18" charset="0"/>
                    <a:ea typeface="Arial" panose="020B0604020202020204" pitchFamily="34" charset="0"/>
                    <a:cs typeface="Arial" panose="020B0604020202020204" pitchFamily="34" charset="0"/>
                  </a:rPr>
                  <a:t>𝑡:𝑡_𝑔+𝑡&lt;𝑇)▒〖𝐴𝑇𝑇_(𝑔,𝑡) 〗</a:t>
                </a:r>
                <a:r>
                  <a:rPr lang="en-US" sz="1200" b="0" dirty="0">
                    <a:effectLst/>
                    <a:ea typeface="Arial" panose="020B0604020202020204" pitchFamily="34" charset="0"/>
                  </a:rPr>
                  <a:t> is the simple average of the treatment effects across all post-intervention time points for which effects exist for adoption cohort </a:t>
                </a:r>
                <a:r>
                  <a:rPr lang="en-US" sz="1200" b="0" i="1" dirty="0">
                    <a:effectLst/>
                    <a:ea typeface="Arial" panose="020B0604020202020204" pitchFamily="34" charset="0"/>
                  </a:rPr>
                  <a:t>g </a:t>
                </a:r>
                <a:r>
                  <a:rPr lang="en-US" sz="1200" b="0" dirty="0">
                    <a:effectLst/>
                    <a:ea typeface="Arial" panose="020B0604020202020204" pitchFamily="34" charset="0"/>
                  </a:rPr>
                  <a:t>(i.e., </a:t>
                </a:r>
                <a:r>
                  <a:rPr lang="en-US" sz="1200" b="0" i="0">
                    <a:effectLst/>
                    <a:latin typeface="Cambria Math" panose="02040503050406030204" pitchFamily="18" charset="0"/>
                    <a:ea typeface="Arial" panose="020B0604020202020204" pitchFamily="34" charset="0"/>
                    <a:cs typeface="Arial" panose="020B0604020202020204" pitchFamily="34" charset="0"/>
                  </a:rPr>
                  <a:t>𝑡_𝑔+𝑡&lt;𝑇</a:t>
                </a:r>
                <a:r>
                  <a:rPr lang="en-US" sz="1200" b="0" dirty="0">
                    <a:effectLst/>
                    <a:ea typeface="Arial" panose="020B0604020202020204" pitchFamily="34" charset="0"/>
                  </a:rPr>
                  <a:t> where </a:t>
                </a:r>
                <a:r>
                  <a:rPr lang="en-US" sz="1200" b="0" i="0">
                    <a:effectLst/>
                    <a:latin typeface="Cambria Math" panose="02040503050406030204" pitchFamily="18" charset="0"/>
                    <a:ea typeface="Arial" panose="020B0604020202020204" pitchFamily="34" charset="0"/>
                    <a:cs typeface="Arial" panose="020B0604020202020204" pitchFamily="34" charset="0"/>
                  </a:rPr>
                  <a:t>𝑡_𝑔  </a:t>
                </a:r>
                <a:r>
                  <a:rPr lang="en-US" sz="1200" b="0" dirty="0">
                    <a:effectLst/>
                    <a:ea typeface="Arial" panose="020B0604020202020204" pitchFamily="34" charset="0"/>
                  </a:rPr>
                  <a:t>is the initial time of policy adoption for cohort </a:t>
                </a:r>
                <a:r>
                  <a:rPr lang="en-US" sz="1200" b="0" i="1" dirty="0">
                    <a:effectLst/>
                    <a:ea typeface="Arial" panose="020B0604020202020204" pitchFamily="34" charset="0"/>
                  </a:rPr>
                  <a:t>g, t</a:t>
                </a:r>
                <a:r>
                  <a:rPr lang="en-US" sz="1200" b="0" dirty="0">
                    <a:effectLst/>
                    <a:ea typeface="Arial" panose="020B0604020202020204" pitchFamily="34" charset="0"/>
                  </a:rPr>
                  <a:t> is the number of periods after initial policy adoption, and </a:t>
                </a:r>
                <a:r>
                  <a:rPr lang="en-US" sz="1200" b="0" i="1" dirty="0">
                    <a:effectLst/>
                    <a:ea typeface="Arial" panose="020B0604020202020204" pitchFamily="34" charset="0"/>
                  </a:rPr>
                  <a:t>T</a:t>
                </a:r>
                <a:r>
                  <a:rPr lang="en-US" sz="1200" b="0" dirty="0">
                    <a:effectLst/>
                    <a:ea typeface="Arial" panose="020B0604020202020204" pitchFamily="34" charset="0"/>
                  </a:rPr>
                  <a:t> is the maximum number of time points in the study across adoption cohorts). </a:t>
                </a:r>
                <a:endParaRPr lang="en-US" sz="1200" b="0" dirty="0">
                  <a:effectLst/>
                  <a:ea typeface="Times New Roman" panose="02020603050405020304" pitchFamily="18" charset="0"/>
                </a:endParaRPr>
              </a:p>
              <a:p>
                <a:endParaRPr lang="en-US" dirty="0"/>
              </a:p>
            </p:txBody>
          </p:sp>
        </mc:Fallback>
      </mc:AlternateContent>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F00E4-666D-E100-EE8F-2702D07A23A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Notes Placeholder 1">
                <a:extLst>
                  <a:ext uri="{FF2B5EF4-FFF2-40B4-BE49-F238E27FC236}">
                    <a16:creationId xmlns:a16="http://schemas.microsoft.com/office/drawing/2014/main" id="{911989A6-DB1B-3BD4-D7AE-F96D51916E3D}"/>
                  </a:ext>
                </a:extLst>
              </p:cNvPr>
              <p:cNvSpPr>
                <a:spLocks noGrp="1"/>
              </p:cNvSpPr>
              <p:nvPr>
                <p:ph type="body" idx="1"/>
              </p:nvPr>
            </p:nvSpPr>
            <p:spPr/>
            <p:txBody>
              <a:bodyPr/>
              <a:lstStyle/>
              <a:p>
                <a:r>
                  <a:rPr lang="en-US" dirty="0"/>
                  <a:t>Summary measure B is the average across post-intervention time points</a:t>
                </a:r>
              </a:p>
              <a:p>
                <a:endParaRPr lang="en-US" dirty="0"/>
              </a:p>
              <a:p>
                <a:r>
                  <a:rPr lang="en-US" dirty="0"/>
                  <a:t>So for example, here I’ve aligned the treated time points as we would in an event study design. Then I’ve highlighted the first post-intervention timepoint. We would calculate a simple average of the two ATTs for these two treated time points.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𝐴𝑇</m:t>
                    </m:r>
                    <m:sSub>
                      <m:sSubPr>
                        <m:ctrlPr>
                          <a:rPr lang="en-US" sz="1200" b="0" i="1">
                            <a:latin typeface="Cambria Math" panose="02040503050406030204" pitchFamily="18" charset="0"/>
                          </a:rPr>
                        </m:ctrlPr>
                      </m:sSubPr>
                      <m:e>
                        <m:r>
                          <a:rPr lang="en-US" sz="1200" b="0" i="1">
                            <a:latin typeface="Cambria Math" panose="02040503050406030204" pitchFamily="18" charset="0"/>
                          </a:rPr>
                          <m:t>𝑇</m:t>
                        </m:r>
                      </m:e>
                      <m:sub>
                        <m:acc>
                          <m:accPr>
                            <m:chr m:val="̅"/>
                            <m:ctrlPr>
                              <a:rPr lang="en-US" sz="1200" b="0" i="1">
                                <a:latin typeface="Cambria Math" panose="02040503050406030204" pitchFamily="18" charset="0"/>
                              </a:rPr>
                            </m:ctrlPr>
                          </m:accPr>
                          <m:e>
                            <m:r>
                              <a:rPr lang="en-US" sz="1200" b="0" i="1">
                                <a:latin typeface="Cambria Math" panose="02040503050406030204" pitchFamily="18" charset="0"/>
                              </a:rPr>
                              <m:t>𝐺</m:t>
                            </m:r>
                          </m:e>
                        </m:acc>
                        <m:r>
                          <a:rPr lang="en-US" sz="1200" b="0" i="1">
                            <a:latin typeface="Cambria Math" panose="02040503050406030204" pitchFamily="18" charset="0"/>
                          </a:rPr>
                          <m:t>,</m:t>
                        </m:r>
                        <m:r>
                          <a:rPr lang="en-US" sz="1200" b="0" i="1">
                            <a:latin typeface="Cambria Math" panose="02040503050406030204" pitchFamily="18" charset="0"/>
                          </a:rPr>
                          <m:t>𝑡</m:t>
                        </m:r>
                      </m:sub>
                    </m:sSub>
                    <m:r>
                      <a:rPr lang="en-US" sz="1200" b="0" i="1">
                        <a:latin typeface="Cambria Math" panose="02040503050406030204" pitchFamily="18" charset="0"/>
                      </a:rPr>
                      <m:t>=</m:t>
                    </m:r>
                    <m:f>
                      <m:fPr>
                        <m:ctrlPr>
                          <a:rPr lang="en-US" sz="1200" b="0" i="1">
                            <a:latin typeface="Cambria Math" panose="02040503050406030204" pitchFamily="18" charset="0"/>
                          </a:rPr>
                        </m:ctrlPr>
                      </m:fPr>
                      <m:num>
                        <m:r>
                          <a:rPr lang="en-US" sz="1200" b="0" i="1">
                            <a:latin typeface="Cambria Math" panose="02040503050406030204" pitchFamily="18" charset="0"/>
                          </a:rPr>
                          <m:t>1</m:t>
                        </m:r>
                      </m:num>
                      <m:den>
                        <m:nary>
                          <m:naryPr>
                            <m:chr m:val="∑"/>
                            <m:supHide m:val="on"/>
                            <m:ctrlPr>
                              <a:rPr lang="en-US" sz="1200" b="0" i="1">
                                <a:latin typeface="Cambria Math" panose="02040503050406030204" pitchFamily="18" charset="0"/>
                              </a:rPr>
                            </m:ctrlPr>
                          </m:naryPr>
                          <m:sub>
                            <m:r>
                              <a:rPr lang="en-US" sz="1200" b="0" i="1">
                                <a:latin typeface="Cambria Math" panose="02040503050406030204" pitchFamily="18" charset="0"/>
                              </a:rPr>
                              <m:t>𝑔</m:t>
                            </m:r>
                            <m:r>
                              <a:rPr lang="en-US" sz="1200" b="0" i="1">
                                <a:latin typeface="Cambria Math" panose="02040503050406030204" pitchFamily="18" charset="0"/>
                              </a:rPr>
                              <m:t>:</m:t>
                            </m:r>
                            <m:sSub>
                              <m:sSubPr>
                                <m:ctrlPr>
                                  <a:rPr lang="en-US" sz="1200" b="0" i="1">
                                    <a:latin typeface="Cambria Math" panose="02040503050406030204" pitchFamily="18" charset="0"/>
                                  </a:rPr>
                                </m:ctrlPr>
                              </m:sSubPr>
                              <m:e>
                                <m:r>
                                  <a:rPr lang="en-US" sz="1200" b="0" i="1">
                                    <a:latin typeface="Cambria Math" panose="02040503050406030204" pitchFamily="18" charset="0"/>
                                  </a:rPr>
                                  <m:t>𝑡</m:t>
                                </m:r>
                              </m:e>
                              <m:sub>
                                <m:r>
                                  <a:rPr lang="en-US" sz="1200" b="0" i="1">
                                    <a:latin typeface="Cambria Math" panose="02040503050406030204" pitchFamily="18" charset="0"/>
                                  </a:rPr>
                                  <m:t>𝑔</m:t>
                                </m:r>
                              </m:sub>
                            </m:sSub>
                            <m:r>
                              <a:rPr lang="en-US" sz="1200" b="0" i="1">
                                <a:latin typeface="Cambria Math" panose="02040503050406030204" pitchFamily="18" charset="0"/>
                              </a:rPr>
                              <m:t>+</m:t>
                            </m:r>
                            <m:r>
                              <a:rPr lang="en-US" sz="1200" b="0" i="1">
                                <a:latin typeface="Cambria Math" panose="02040503050406030204" pitchFamily="18" charset="0"/>
                              </a:rPr>
                              <m:t>𝑡</m:t>
                            </m:r>
                            <m:r>
                              <a:rPr lang="en-US" sz="1200" b="0" i="1">
                                <a:latin typeface="Cambria Math" panose="02040503050406030204" pitchFamily="18" charset="0"/>
                              </a:rPr>
                              <m:t>&lt;</m:t>
                            </m:r>
                            <m:r>
                              <a:rPr lang="en-US" sz="1200" b="0" i="1">
                                <a:latin typeface="Cambria Math" panose="02040503050406030204" pitchFamily="18" charset="0"/>
                              </a:rPr>
                              <m:t>𝑇</m:t>
                            </m:r>
                          </m:sub>
                          <m:sup/>
                          <m:e>
                            <m:sSub>
                              <m:sSubPr>
                                <m:ctrlPr>
                                  <a:rPr lang="en-US" sz="1200" b="0" i="1">
                                    <a:latin typeface="Cambria Math" panose="02040503050406030204" pitchFamily="18" charset="0"/>
                                  </a:rPr>
                                </m:ctrlPr>
                              </m:sSubPr>
                              <m:e>
                                <m:r>
                                  <a:rPr lang="en-US" sz="1200" b="0" i="1">
                                    <a:latin typeface="Cambria Math" panose="02040503050406030204" pitchFamily="18" charset="0"/>
                                  </a:rPr>
                                  <m:t>𝑛</m:t>
                                </m:r>
                              </m:e>
                              <m:sub>
                                <m:r>
                                  <a:rPr lang="en-US" sz="1200" b="0" i="1">
                                    <a:latin typeface="Cambria Math" panose="02040503050406030204" pitchFamily="18" charset="0"/>
                                  </a:rPr>
                                  <m:t>𝑔</m:t>
                                </m:r>
                              </m:sub>
                            </m:sSub>
                          </m:e>
                        </m:nary>
                      </m:den>
                    </m:f>
                    <m:nary>
                      <m:naryPr>
                        <m:chr m:val="∑"/>
                        <m:supHide m:val="on"/>
                        <m:ctrlPr>
                          <a:rPr lang="en-US" sz="1200" b="0" i="1">
                            <a:latin typeface="Cambria Math" panose="02040503050406030204" pitchFamily="18" charset="0"/>
                          </a:rPr>
                        </m:ctrlPr>
                      </m:naryPr>
                      <m:sub>
                        <m:r>
                          <a:rPr lang="en-US" sz="1200" b="0" i="1">
                            <a:latin typeface="Cambria Math" panose="02040503050406030204" pitchFamily="18" charset="0"/>
                          </a:rPr>
                          <m:t>𝑔</m:t>
                        </m:r>
                        <m:r>
                          <a:rPr lang="en-US" sz="1200" b="0" i="1">
                            <a:latin typeface="Cambria Math" panose="02040503050406030204" pitchFamily="18" charset="0"/>
                          </a:rPr>
                          <m:t>:</m:t>
                        </m:r>
                        <m:sSub>
                          <m:sSubPr>
                            <m:ctrlPr>
                              <a:rPr lang="en-US" sz="1200" b="0" i="1">
                                <a:latin typeface="Cambria Math" panose="02040503050406030204" pitchFamily="18" charset="0"/>
                              </a:rPr>
                            </m:ctrlPr>
                          </m:sSubPr>
                          <m:e>
                            <m:r>
                              <a:rPr lang="en-US" sz="1200" b="0" i="1">
                                <a:latin typeface="Cambria Math" panose="02040503050406030204" pitchFamily="18" charset="0"/>
                              </a:rPr>
                              <m:t>𝑡</m:t>
                            </m:r>
                          </m:e>
                          <m:sub>
                            <m:r>
                              <a:rPr lang="en-US" sz="1200" b="0" i="1">
                                <a:latin typeface="Cambria Math" panose="02040503050406030204" pitchFamily="18" charset="0"/>
                              </a:rPr>
                              <m:t>𝑔</m:t>
                            </m:r>
                          </m:sub>
                        </m:sSub>
                        <m:r>
                          <a:rPr lang="en-US" sz="1200" b="0" i="1">
                            <a:latin typeface="Cambria Math" panose="02040503050406030204" pitchFamily="18" charset="0"/>
                          </a:rPr>
                          <m:t>+</m:t>
                        </m:r>
                        <m:r>
                          <a:rPr lang="en-US" sz="1200" b="0" i="1">
                            <a:latin typeface="Cambria Math" panose="02040503050406030204" pitchFamily="18" charset="0"/>
                          </a:rPr>
                          <m:t>𝑡</m:t>
                        </m:r>
                        <m:r>
                          <a:rPr lang="en-US" sz="1200" b="0" i="1">
                            <a:latin typeface="Cambria Math" panose="02040503050406030204" pitchFamily="18" charset="0"/>
                          </a:rPr>
                          <m:t>&lt;</m:t>
                        </m:r>
                        <m:r>
                          <a:rPr lang="en-US" sz="1200" b="0" i="1">
                            <a:latin typeface="Cambria Math" panose="02040503050406030204" pitchFamily="18" charset="0"/>
                          </a:rPr>
                          <m:t>𝑇</m:t>
                        </m:r>
                      </m:sub>
                      <m:sup/>
                      <m:e>
                        <m:sSub>
                          <m:sSubPr>
                            <m:ctrlPr>
                              <a:rPr lang="en-US" sz="1200" b="0" i="1">
                                <a:latin typeface="Cambria Math" panose="02040503050406030204" pitchFamily="18" charset="0"/>
                              </a:rPr>
                            </m:ctrlPr>
                          </m:sSubPr>
                          <m:e>
                            <m:r>
                              <a:rPr lang="en-US" sz="1200" b="0" i="1">
                                <a:latin typeface="Cambria Math" panose="02040503050406030204" pitchFamily="18" charset="0"/>
                              </a:rPr>
                              <m:t>𝑛</m:t>
                            </m:r>
                          </m:e>
                          <m:sub>
                            <m:r>
                              <a:rPr lang="en-US" sz="1200" b="0" i="1">
                                <a:latin typeface="Cambria Math" panose="02040503050406030204" pitchFamily="18" charset="0"/>
                              </a:rPr>
                              <m:t>𝑔</m:t>
                            </m:r>
                          </m:sub>
                        </m:sSub>
                        <m:r>
                          <a:rPr lang="en-US" sz="1200" b="0" i="1">
                            <a:latin typeface="Cambria Math" panose="02040503050406030204" pitchFamily="18" charset="0"/>
                          </a:rPr>
                          <m:t>𝐴𝑇</m:t>
                        </m:r>
                        <m:sSub>
                          <m:sSubPr>
                            <m:ctrlPr>
                              <a:rPr lang="en-US" sz="1200" b="0" i="1">
                                <a:latin typeface="Cambria Math" panose="02040503050406030204" pitchFamily="18" charset="0"/>
                              </a:rPr>
                            </m:ctrlPr>
                          </m:sSubPr>
                          <m:e>
                            <m:r>
                              <a:rPr lang="en-US" sz="1200" b="0" i="1">
                                <a:latin typeface="Cambria Math" panose="02040503050406030204" pitchFamily="18" charset="0"/>
                              </a:rPr>
                              <m:t>𝑇</m:t>
                            </m:r>
                          </m:e>
                          <m:sub>
                            <m:r>
                              <a:rPr lang="en-US" sz="1200" b="0" i="1">
                                <a:latin typeface="Cambria Math" panose="02040503050406030204" pitchFamily="18" charset="0"/>
                              </a:rPr>
                              <m:t>𝑔</m:t>
                            </m:r>
                            <m:r>
                              <a:rPr lang="en-US" sz="1200" b="0" i="1">
                                <a:latin typeface="Cambria Math" panose="02040503050406030204" pitchFamily="18" charset="0"/>
                              </a:rPr>
                              <m:t>,</m:t>
                            </m:r>
                            <m:r>
                              <a:rPr lang="en-US" sz="1200" b="0" i="1">
                                <a:latin typeface="Cambria Math" panose="02040503050406030204" pitchFamily="18" charset="0"/>
                              </a:rPr>
                              <m:t>𝑡</m:t>
                            </m:r>
                          </m:sub>
                        </m:sSub>
                      </m:e>
                    </m:nary>
                  </m:oMath>
                </a14:m>
                <a:r>
                  <a:rPr lang="en-US" sz="1200" b="0" dirty="0"/>
                  <a:t> is the average ATT across adoption cohorts for </a:t>
                </a:r>
                <a:r>
                  <a:rPr lang="en-US" sz="1200" b="0" i="1" dirty="0"/>
                  <a:t>t </a:t>
                </a:r>
                <a:r>
                  <a:rPr lang="en-US" sz="1200" b="0" dirty="0"/>
                  <a:t>periods since the policy was adopted. </a:t>
                </a:r>
              </a:p>
              <a:p>
                <a:endParaRPr lang="en-US" dirty="0"/>
              </a:p>
            </p:txBody>
          </p:sp>
        </mc:Choice>
        <mc:Fallback xmlns="">
          <p:sp>
            <p:nvSpPr>
              <p:cNvPr id="2" name="Notes Placeholder 1">
                <a:extLst>
                  <a:ext uri="{FF2B5EF4-FFF2-40B4-BE49-F238E27FC236}">
                    <a16:creationId xmlns:a16="http://schemas.microsoft.com/office/drawing/2014/main" id="{911989A6-DB1B-3BD4-D7AE-F96D51916E3D}"/>
                  </a:ext>
                </a:extLst>
              </p:cNvPr>
              <p:cNvSpPr>
                <a:spLocks noGrp="1"/>
              </p:cNvSpPr>
              <p:nvPr>
                <p:ph type="body" idx="1"/>
              </p:nvPr>
            </p:nvSpPr>
            <p:spPr/>
            <p:txBody>
              <a:bodyPr/>
              <a:lstStyle/>
              <a:p>
                <a:r>
                  <a:rPr lang="en-US" dirty="0"/>
                  <a:t>Summary measure B is the average across post-intervention time points</a:t>
                </a:r>
              </a:p>
              <a:p>
                <a:endParaRPr lang="en-US" dirty="0"/>
              </a:p>
              <a:p>
                <a:r>
                  <a:rPr lang="en-US" dirty="0"/>
                  <a:t>So for example, here I’ve aligned the treated time points as we would in an event study design. Then I’ve highlighted the first post-intervention timepoint. We would calculate a simple average of the two ATTs for these two treated time points.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𝐴𝑇𝑇_(𝐺 ̅,𝑡)=1/(∑_(𝑔:𝑡_𝑔+𝑡&lt;𝑇)▒𝑛_𝑔 ) ∑_(𝑔:𝑡_𝑔+𝑡&lt;𝑇)▒〖𝑛_𝑔 𝐴𝑇𝑇_(𝑔,𝑡) 〗</a:t>
                </a:r>
                <a:r>
                  <a:rPr lang="en-US" sz="1200" b="0" dirty="0"/>
                  <a:t> is the average ATT across adoption cohorts for </a:t>
                </a:r>
                <a:r>
                  <a:rPr lang="en-US" sz="1200" b="0" i="1" dirty="0"/>
                  <a:t>t </a:t>
                </a:r>
                <a:r>
                  <a:rPr lang="en-US" sz="1200" b="0" dirty="0"/>
                  <a:t>periods since the policy was adopted. </a:t>
                </a:r>
              </a:p>
              <a:p>
                <a:endParaRPr lang="en-US" dirty="0"/>
              </a:p>
            </p:txBody>
          </p:sp>
        </mc:Fallback>
      </mc:AlternateContent>
    </p:spTree>
    <p:extLst>
      <p:ext uri="{BB962C8B-B14F-4D97-AF65-F5344CB8AC3E}">
        <p14:creationId xmlns:p14="http://schemas.microsoft.com/office/powerpoint/2010/main" val="556670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1FDAC-69CC-AC99-DE72-59ED32745086}"/>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98D38556-0731-E2A5-E783-979D137B46D4}"/>
              </a:ext>
            </a:extLst>
          </p:cNvPr>
          <p:cNvSpPr>
            <a:spLocks noGrp="1"/>
          </p:cNvSpPr>
          <p:nvPr>
            <p:ph type="body" idx="1"/>
          </p:nvPr>
        </p:nvSpPr>
        <p:spPr/>
        <p:txBody>
          <a:bodyPr/>
          <a:lstStyle/>
          <a:p>
            <a:r>
              <a:rPr lang="en-US" dirty="0"/>
              <a:t>Next, we would calculate a simple average of the ATTs at the next time point. </a:t>
            </a:r>
            <a:endParaRPr lang="en-US" sz="1200" b="0" dirty="0"/>
          </a:p>
          <a:p>
            <a:endParaRPr lang="en-US" dirty="0"/>
          </a:p>
        </p:txBody>
      </p:sp>
    </p:spTree>
    <p:extLst>
      <p:ext uri="{BB962C8B-B14F-4D97-AF65-F5344CB8AC3E}">
        <p14:creationId xmlns:p14="http://schemas.microsoft.com/office/powerpoint/2010/main" val="168142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A1E33-7E39-EECA-029B-C442092C40C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8EC14B21-F360-6774-6612-F4E6A005DC73}"/>
              </a:ext>
            </a:extLst>
          </p:cNvPr>
          <p:cNvSpPr>
            <a:spLocks noGrp="1"/>
          </p:cNvSpPr>
          <p:nvPr>
            <p:ph type="body" idx="1"/>
          </p:nvPr>
        </p:nvSpPr>
        <p:spPr/>
        <p:txBody>
          <a:bodyPr/>
          <a:lstStyle/>
          <a:p>
            <a:r>
              <a:rPr lang="en-US" dirty="0"/>
              <a:t>For time points after that, the unit that was treated at time point 4 doesn’t have any additional post-intervention time points. So, our estimate of the “overall” ATT for time points after time 1 are just the individual ATTs for the adoption cohort that was treated in the original time point 2. </a:t>
            </a:r>
          </a:p>
          <a:p>
            <a:endParaRPr lang="en-US" sz="1200" b="0" dirty="0"/>
          </a:p>
          <a:p>
            <a:r>
              <a:rPr lang="en-US" sz="1200" b="0" dirty="0"/>
              <a:t>Then we take the simple average of all of these ATTs to get our overall summary measure. </a:t>
            </a:r>
          </a:p>
          <a:p>
            <a:endParaRPr lang="en-US" dirty="0"/>
          </a:p>
        </p:txBody>
      </p:sp>
    </p:spTree>
    <p:extLst>
      <p:ext uri="{BB962C8B-B14F-4D97-AF65-F5344CB8AC3E}">
        <p14:creationId xmlns:p14="http://schemas.microsoft.com/office/powerpoint/2010/main" val="50253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EC4C-6545-DFB9-B83A-6BFDD9F8E430}"/>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BBE6783-7B23-0F33-371F-BA05F6CB2F8C}"/>
              </a:ext>
            </a:extLst>
          </p:cNvPr>
          <p:cNvSpPr>
            <a:spLocks noGrp="1"/>
          </p:cNvSpPr>
          <p:nvPr>
            <p:ph type="body" idx="1"/>
          </p:nvPr>
        </p:nvSpPr>
        <p:spPr/>
        <p:txBody>
          <a:bodyPr/>
          <a:lstStyle/>
          <a:p>
            <a:r>
              <a:rPr lang="en-US" dirty="0"/>
              <a:t>Finally, our last summary measure is Summary measure C. </a:t>
            </a:r>
          </a:p>
          <a:p>
            <a:endParaRPr lang="en-US" dirty="0"/>
          </a:p>
          <a:p>
            <a:r>
              <a:rPr lang="en-US" dirty="0"/>
              <a:t>This combines the last two, and instead of taking a simple average of either across adoption cohorts or across time, we use a time- and unit-weighted approach. </a:t>
            </a:r>
          </a:p>
          <a:p>
            <a:endParaRPr lang="en-US" dirty="0"/>
          </a:p>
          <a:p>
            <a:r>
              <a:rPr lang="en-US" dirty="0"/>
              <a:t>So we take each individual ATT and multiply it by the number of units in each adoption cohort that were treated in each time point. </a:t>
            </a:r>
          </a:p>
          <a:p>
            <a:endParaRPr lang="en-US" dirty="0"/>
          </a:p>
          <a:p>
            <a:r>
              <a:rPr lang="en-US" dirty="0"/>
              <a:t>We sum all of these, and then divide by the total number of treated unit-time points. This is kind of similar to a rate in which the denominator is total person-time </a:t>
            </a:r>
          </a:p>
          <a:p>
            <a:endParaRPr lang="en-US" dirty="0"/>
          </a:p>
          <a:p>
            <a:r>
              <a:rPr lang="en-US" dirty="0"/>
              <a:t>In this case, we only have one treated unit in each adoption cohort. So we have 4 post treatment time points for the adoption cohort treated at time point 2, and 2 post treatment time points for adoption cohort treated at time point 4. We divide this by 6 because we have a total of 6 total treated unit-time periods. </a:t>
            </a:r>
          </a:p>
          <a:p>
            <a:endParaRPr lang="en-US" dirty="0"/>
          </a:p>
          <a:p>
            <a:endParaRPr lang="en-US" dirty="0"/>
          </a:p>
        </p:txBody>
      </p:sp>
    </p:spTree>
    <p:extLst>
      <p:ext uri="{BB962C8B-B14F-4D97-AF65-F5344CB8AC3E}">
        <p14:creationId xmlns:p14="http://schemas.microsoft.com/office/powerpoint/2010/main" val="426584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a:t>
            </a:fld>
            <a:endParaRPr lang="en-US"/>
          </a:p>
        </p:txBody>
      </p:sp>
    </p:spTree>
    <p:extLst>
      <p:ext uri="{BB962C8B-B14F-4D97-AF65-F5344CB8AC3E}">
        <p14:creationId xmlns:p14="http://schemas.microsoft.com/office/powerpoint/2010/main" val="37923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The main goal of the cohort ATT estimator is for event study designs in which dynamic effects are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3">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Each cohort ATT is estimated using an interacted TWFE regression, in which a linear model is used that includes unit fixed effects, time fixed effects, and the interaction between indicators for belonging to a treatment cohort at time t and the indicator for unit </a:t>
            </a:r>
            <a:r>
              <a:rPr lang="en-US" dirty="0" err="1">
                <a:solidFill>
                  <a:schemeClr val="accent3">
                    <a:lumMod val="50000"/>
                  </a:schemeClr>
                </a:solidFill>
              </a:rPr>
              <a:t>i</a:t>
            </a:r>
            <a:r>
              <a:rPr lang="en-US" dirty="0">
                <a:solidFill>
                  <a:schemeClr val="accent3">
                    <a:lumMod val="50000"/>
                  </a:schemeClr>
                </a:solidFill>
              </a:rPr>
              <a:t> being k periods away from initial treatment.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3">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This also allows you to estimate ATTs for each adoption cohort, and allows different aggregation schemes, like the group-time ATT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3">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In current software, only summary measures A and C are available (so we won’t show results for summary measure B for this estimator)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3">
                  <a:lumMod val="50000"/>
                </a:schemeClr>
              </a:solidFill>
            </a:endParaRP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20</a:t>
            </a:fld>
            <a:endParaRPr lang="en-US"/>
          </a:p>
        </p:txBody>
      </p:sp>
    </p:spTree>
    <p:extLst>
      <p:ext uri="{BB962C8B-B14F-4D97-AF65-F5344CB8AC3E}">
        <p14:creationId xmlns:p14="http://schemas.microsoft.com/office/powerpoint/2010/main" val="233769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effectLst/>
              </a:rPr>
              <a:t>Similar to the group-time ATT and cohort ATT approaches, this method requires identifying the comparison of interest for each adoption cohort, and then aggregating.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50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effectLst/>
              </a:rPr>
              <a:t>In this case, the comparison of interest refers to the trial we are emulating for each cohort as they adopt the policy. This approach resembles the event study design, in which the timing of policy implementation is aligned for each unit, so that time as represented in the regression model is relative to the policy adoption time (often called “time zero”).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50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effectLst/>
              </a:rPr>
              <a:t>A DID estimate for each posttreatment period is calculated by taking the average of the outcome in the treated units in the </a:t>
            </a:r>
            <a:r>
              <a:rPr lang="en-US" sz="1200" dirty="0" err="1">
                <a:solidFill>
                  <a:schemeClr val="accent3">
                    <a:lumMod val="50000"/>
                  </a:schemeClr>
                </a:solidFill>
                <a:effectLst/>
              </a:rPr>
              <a:t>postperiod</a:t>
            </a:r>
            <a:r>
              <a:rPr lang="en-US" sz="1200" dirty="0">
                <a:solidFill>
                  <a:schemeClr val="accent3">
                    <a:lumMod val="50000"/>
                  </a:schemeClr>
                </a:solidFill>
                <a:effectLst/>
              </a:rPr>
              <a:t> time, subtracting the average of the outcome of the control units at the same time, and subtracting the difference between the treated and control units observed in the time period immediately preceding the policy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50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effectLst/>
              </a:rPr>
              <a:t>Under the parallel trends assumption, these latter differences should represent the difference between the treated and control units at each time posttreatment in the absence of the policy. Inference in the target trial approach is calculated using the jackknife.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50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50000"/>
                  </a:schemeClr>
                </a:solidFill>
                <a:effectLst/>
              </a:rPr>
              <a:t>We aggregated the estimates for summary measures A, B, and C.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21</a:t>
            </a:fld>
            <a:endParaRPr lang="en-US"/>
          </a:p>
        </p:txBody>
      </p:sp>
    </p:spTree>
    <p:extLst>
      <p:ext uri="{BB962C8B-B14F-4D97-AF65-F5344CB8AC3E}">
        <p14:creationId xmlns:p14="http://schemas.microsoft.com/office/powerpoint/2010/main" val="95876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evaluate the performance of these TWFE estimators and some alternatives under different simulated scenarios, Corinne and I conducted a simulation study and applied it to an empirical example.</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focused on three different types of parameters: constant treatment effects, in which the causal effect of the intervention is the same for all units and doesn’t change depending on how long a unit has been treated, heterogeneous treatment effects, in which early adopters and late adopters of an intervention have different size treatment effects, but the treatment effect doesn’t change over time, and dynamic treatment effects, in which all units have the same treatment, but the size of the treatment effect changes depending on the time since adoption.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also then applied each of these methods to an applied example to illustrate how different estimates could be in practice.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22</a:t>
            </a:fld>
            <a:endParaRPr lang="en-US"/>
          </a:p>
        </p:txBody>
      </p:sp>
    </p:spTree>
    <p:extLst>
      <p:ext uri="{BB962C8B-B14F-4D97-AF65-F5344CB8AC3E}">
        <p14:creationId xmlns:p14="http://schemas.microsoft.com/office/powerpoint/2010/main" val="302919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our empirical example, we estimated the effect of adopting the Medicaid expansion on the prevalence of preterm birth. </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Medicaid expansion was part of the Affordable Care Act in which Medicaid eligibility was increased for non-elderly adults to 138% of the FPL</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Different states adopted the expansion at different times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Previous studies have looked at the effects of the ACA’s Medicaid expansion on risk of preterm birth, and have used TWFEs to estimate the effects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use these analyses as a jumping off point, and use the national restricted birth records from the National Center for Health Statistics from 2011-2016</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23</a:t>
            </a:fld>
            <a:endParaRPr lang="en-US"/>
          </a:p>
        </p:txBody>
      </p:sp>
    </p:spTree>
    <p:extLst>
      <p:ext uri="{BB962C8B-B14F-4D97-AF65-F5344CB8AC3E}">
        <p14:creationId xmlns:p14="http://schemas.microsoft.com/office/powerpoint/2010/main" val="3714355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also parameterized our simulation to emulate the setup of the Medicaid expansion and preterm birth question</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simulated three types of effects:</a:t>
            </a:r>
          </a:p>
          <a:p>
            <a:pPr lvl="2"/>
            <a:r>
              <a:rPr lang="en-US" sz="1200" kern="1200" dirty="0">
                <a:solidFill>
                  <a:schemeClr val="tx1"/>
                </a:solidFill>
                <a:effectLst/>
                <a:latin typeface="+mn-lt"/>
                <a:ea typeface="+mn-ea"/>
                <a:cs typeface="+mn-cs"/>
              </a:rPr>
              <a:t>Constant treatment effects, where the effect of expanding Medicaid was a decrease in risk of preterm birth of 0.02 for all units and time periods</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Heterogenous treatment effects, in which states that expanded Medicaid before June 2014 had a decrease in risk of 0.01 and states that expanded after that had a decrease of 0.02</a:t>
            </a:r>
          </a:p>
          <a:p>
            <a:pPr lvl="3"/>
            <a:r>
              <a:rPr lang="en-US" sz="1200" kern="1200" dirty="0">
                <a:solidFill>
                  <a:schemeClr val="tx1"/>
                </a:solidFill>
                <a:effectLst/>
                <a:latin typeface="+mn-lt"/>
                <a:ea typeface="+mn-ea"/>
                <a:cs typeface="+mn-cs"/>
              </a:rPr>
              <a:t>This is plausible if states that adopted earlier already had more generous or comprehensive Medicaid policies, or better support for low-income non-elderly adults before, and so the expansion of Medicaid was less impactful </a:t>
            </a:r>
          </a:p>
          <a:p>
            <a:pPr lvl="3"/>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Finally, we also examined the effects on dynamic treatment effects, in which the treatment effect was dependent on the time since adoption. </a:t>
            </a:r>
          </a:p>
          <a:p>
            <a:pPr lvl="3"/>
            <a:r>
              <a:rPr lang="en-US" sz="1200" kern="1200" dirty="0">
                <a:solidFill>
                  <a:schemeClr val="tx1"/>
                </a:solidFill>
                <a:effectLst/>
                <a:latin typeface="+mn-lt"/>
                <a:ea typeface="+mn-ea"/>
                <a:cs typeface="+mn-cs"/>
              </a:rPr>
              <a:t>We simulated the effect to increase over the years since adoption, to mimic a “ramping up” of the intervention effect, which we thought was plausible in the example of Medicaid expansion because there may have been slow uptake of expanded eligibility in the first two years.</a:t>
            </a:r>
          </a:p>
          <a:p>
            <a:endParaRPr lang="en-US" dirty="0"/>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24</a:t>
            </a:fld>
            <a:endParaRPr lang="en-US"/>
          </a:p>
        </p:txBody>
      </p:sp>
    </p:spTree>
    <p:extLst>
      <p:ext uri="{BB962C8B-B14F-4D97-AF65-F5344CB8AC3E}">
        <p14:creationId xmlns:p14="http://schemas.microsoft.com/office/powerpoint/2010/main" val="17654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compared several different estimators, all of which are aiming to estimate the ATT</a:t>
            </a:r>
          </a:p>
          <a:p>
            <a:pPr lvl="1"/>
            <a:r>
              <a:rPr lang="en-US" sz="1200" kern="1200" dirty="0">
                <a:solidFill>
                  <a:schemeClr val="tx1"/>
                </a:solidFill>
                <a:effectLst/>
                <a:latin typeface="+mn-lt"/>
                <a:ea typeface="+mn-ea"/>
                <a:cs typeface="+mn-cs"/>
              </a:rPr>
              <a:t>The TWFE approach</a:t>
            </a:r>
          </a:p>
          <a:p>
            <a:pPr lvl="1"/>
            <a:r>
              <a:rPr lang="en-US" sz="1200" kern="1200" dirty="0">
                <a:solidFill>
                  <a:schemeClr val="tx1"/>
                </a:solidFill>
                <a:effectLst/>
                <a:latin typeface="+mn-lt"/>
                <a:ea typeface="+mn-ea"/>
                <a:cs typeface="+mn-cs"/>
              </a:rPr>
              <a:t>Group-time average treatment effect on the treated </a:t>
            </a:r>
          </a:p>
          <a:p>
            <a:pPr lvl="1"/>
            <a:r>
              <a:rPr lang="en-US" sz="1200" kern="1200" dirty="0">
                <a:solidFill>
                  <a:schemeClr val="tx1"/>
                </a:solidFill>
                <a:effectLst/>
                <a:latin typeface="+mn-lt"/>
                <a:ea typeface="+mn-ea"/>
                <a:cs typeface="+mn-cs"/>
              </a:rPr>
              <a:t>Cohort average treated effect on the treated</a:t>
            </a:r>
          </a:p>
          <a:p>
            <a:pPr lvl="1"/>
            <a:r>
              <a:rPr lang="en-US" sz="1200" kern="1200" dirty="0">
                <a:solidFill>
                  <a:schemeClr val="tx1"/>
                </a:solidFill>
                <a:effectLst/>
                <a:latin typeface="+mn-lt"/>
                <a:ea typeface="+mn-ea"/>
                <a:cs typeface="+mn-cs"/>
              </a:rPr>
              <a:t>Target trial approach</a:t>
            </a:r>
          </a:p>
          <a:p>
            <a:pPr lvl="1"/>
            <a:r>
              <a:rPr lang="en-US" sz="1200" kern="1200" dirty="0">
                <a:solidFill>
                  <a:schemeClr val="tx1"/>
                </a:solidFill>
                <a:effectLst/>
                <a:latin typeface="+mn-lt"/>
                <a:ea typeface="+mn-ea"/>
                <a:cs typeface="+mn-cs"/>
              </a:rPr>
              <a:t>These last 3 are all methods that estimate the ATT for each treated unit, and then use various methods of summarization to get an overall estimate of effect.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25</a:t>
            </a:fld>
            <a:endParaRPr lang="en-US"/>
          </a:p>
        </p:txBody>
      </p:sp>
    </p:spTree>
    <p:extLst>
      <p:ext uri="{BB962C8B-B14F-4D97-AF65-F5344CB8AC3E}">
        <p14:creationId xmlns:p14="http://schemas.microsoft.com/office/powerpoint/2010/main" val="363662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ran the simulation 1,000 times and calculated the following measures of performance</a:t>
            </a:r>
          </a:p>
          <a:p>
            <a:pPr lvl="1"/>
            <a:r>
              <a:rPr lang="en-US" sz="1200" kern="1200" dirty="0">
                <a:solidFill>
                  <a:schemeClr val="tx1"/>
                </a:solidFill>
                <a:effectLst/>
                <a:latin typeface="+mn-lt"/>
                <a:ea typeface="+mn-ea"/>
                <a:cs typeface="+mn-cs"/>
              </a:rPr>
              <a:t>95% confidence interval coverage</a:t>
            </a:r>
          </a:p>
          <a:p>
            <a:pPr lvl="1"/>
            <a:r>
              <a:rPr lang="en-US" sz="1200" kern="1200" dirty="0">
                <a:solidFill>
                  <a:schemeClr val="tx1"/>
                </a:solidFill>
                <a:effectLst/>
                <a:latin typeface="+mn-lt"/>
                <a:ea typeface="+mn-ea"/>
                <a:cs typeface="+mn-cs"/>
              </a:rPr>
              <a:t>Bias</a:t>
            </a:r>
          </a:p>
          <a:p>
            <a:pPr lvl="1"/>
            <a:r>
              <a:rPr lang="en-US" sz="1200" kern="1200" dirty="0">
                <a:solidFill>
                  <a:schemeClr val="tx1"/>
                </a:solidFill>
                <a:effectLst/>
                <a:latin typeface="+mn-lt"/>
                <a:ea typeface="+mn-ea"/>
                <a:cs typeface="+mn-cs"/>
              </a:rPr>
              <a:t>MSE </a:t>
            </a:r>
          </a:p>
          <a:p>
            <a:pPr lvl="1"/>
            <a:r>
              <a:rPr lang="en-US" sz="1200" kern="1200" dirty="0">
                <a:solidFill>
                  <a:schemeClr val="tx1"/>
                </a:solidFill>
                <a:effectLst/>
                <a:latin typeface="+mn-lt"/>
                <a:ea typeface="+mn-ea"/>
                <a:cs typeface="+mn-cs"/>
              </a:rPr>
              <a:t>Statistical power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26</a:t>
            </a:fld>
            <a:endParaRPr lang="en-US"/>
          </a:p>
        </p:txBody>
      </p:sp>
    </p:spTree>
    <p:extLst>
      <p:ext uri="{BB962C8B-B14F-4D97-AF65-F5344CB8AC3E}">
        <p14:creationId xmlns:p14="http://schemas.microsoft.com/office/powerpoint/2010/main" val="102515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also conducted a few alternate versions of the simulation</a:t>
            </a:r>
          </a:p>
          <a:p>
            <a:pPr lvl="1"/>
            <a:r>
              <a:rPr lang="en-US" sz="1200" kern="1200" dirty="0">
                <a:solidFill>
                  <a:schemeClr val="tx1"/>
                </a:solidFill>
                <a:effectLst/>
                <a:latin typeface="+mn-lt"/>
                <a:ea typeface="+mn-ea"/>
                <a:cs typeface="+mn-cs"/>
              </a:rPr>
              <a:t>Since the majority of states adopted Medicaid in January 2014, we wanted to see how the results changed if the adoption times were more balanced. So we picked 4 adoption times equally spaced throughout the follow-up period and randomly assigned treated states to one of those adoption times.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Since many of the analyses of Medicaid expansion occurred soon after adoption, we wanted to see how results would change as more time passes and we have additional follow-up time for all states.</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We also conducted analyses that limit to ever-treated units. This may be necessary for analyses in which all units are eventually treated, or if the places that are treated are so different from the untreated units that an investigator thinks there may be positivity problems when using the untreated as controls.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27</a:t>
            </a:fld>
            <a:endParaRPr lang="en-US"/>
          </a:p>
        </p:txBody>
      </p:sp>
    </p:spTree>
    <p:extLst>
      <p:ext uri="{BB962C8B-B14F-4D97-AF65-F5344CB8AC3E}">
        <p14:creationId xmlns:p14="http://schemas.microsoft.com/office/powerpoint/2010/main" val="2185113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here are the simulation results for the constant treatment effects</a:t>
            </a:r>
          </a:p>
          <a:p>
            <a:pPr lvl="1"/>
            <a:r>
              <a:rPr lang="en-US" sz="1200" kern="1200" dirty="0">
                <a:solidFill>
                  <a:schemeClr val="tx1"/>
                </a:solidFill>
                <a:effectLst/>
                <a:latin typeface="+mn-lt"/>
                <a:ea typeface="+mn-ea"/>
                <a:cs typeface="+mn-cs"/>
              </a:rPr>
              <a:t>I’m only showing the coverage results because they best show the relative performance of the estimators, but I have the other results in extra slides for anyone who is curious. </a:t>
            </a:r>
          </a:p>
          <a:p>
            <a:pPr lvl="1"/>
            <a:r>
              <a:rPr lang="en-US" sz="1200" kern="1200" dirty="0">
                <a:solidFill>
                  <a:schemeClr val="tx1"/>
                </a:solidFill>
                <a:effectLst/>
                <a:latin typeface="+mn-lt"/>
                <a:ea typeface="+mn-ea"/>
                <a:cs typeface="+mn-cs"/>
              </a:rPr>
              <a:t>So the y-axis shows the 95% confidence interval coverage over the 1,000 simulations, and the x-axis shows each of the estimators</a:t>
            </a:r>
          </a:p>
          <a:p>
            <a:pPr lvl="1"/>
            <a:r>
              <a:rPr lang="en-US" sz="1200" kern="1200" dirty="0">
                <a:solidFill>
                  <a:schemeClr val="tx1"/>
                </a:solidFill>
                <a:effectLst/>
                <a:latin typeface="+mn-lt"/>
                <a:ea typeface="+mn-ea"/>
                <a:cs typeface="+mn-cs"/>
              </a:rPr>
              <a:t>On the left is the two-way fixed effect estimator, next is the group-time ATT, then the cohort ATT, and the target trial </a:t>
            </a:r>
            <a:r>
              <a:rPr lang="en-US" sz="1200" kern="1200" dirty="0" err="1">
                <a:solidFill>
                  <a:schemeClr val="tx1"/>
                </a:solidFill>
                <a:effectLst/>
                <a:latin typeface="+mn-lt"/>
                <a:ea typeface="+mn-ea"/>
                <a:cs typeface="+mn-cs"/>
              </a:rPr>
              <a:t>appraoches</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 </a:t>
            </a:r>
          </a:p>
          <a:p>
            <a:pPr lvl="2"/>
            <a:r>
              <a:rPr lang="en-US" sz="1200" kern="1200" dirty="0">
                <a:solidFill>
                  <a:schemeClr val="tx1"/>
                </a:solidFill>
                <a:effectLst/>
                <a:latin typeface="+mn-lt"/>
                <a:ea typeface="+mn-ea"/>
                <a:cs typeface="+mn-cs"/>
              </a:rPr>
              <a:t>The gray rectangle represents the estimators that limit to the ever-treated group, and use the not-yet-treated as controls. </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We see for the constant treatment effects, all the estimators perform well, except when limiting to ever-treated groups. Then both the TWFE and group-time ATT have worse coverage, and the drop is particularly bad for the TWFE.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29</a:t>
            </a:fld>
            <a:endParaRPr lang="en-US"/>
          </a:p>
        </p:txBody>
      </p:sp>
    </p:spTree>
    <p:extLst>
      <p:ext uri="{BB962C8B-B14F-4D97-AF65-F5344CB8AC3E}">
        <p14:creationId xmlns:p14="http://schemas.microsoft.com/office/powerpoint/2010/main" val="145435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Here are the results for heterogeneous treatment effects. Again this scenario is when the early adopters had a smaller treatment effect compared to late adopters. </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results here are similar to the constant treatment effects. While we were expecting the performance of the TWFE to be worse, it still does well, and that is likely due to the fact that the majority of treated units were all early adopters, and only a few states were late adopters. This means that the average effect is more similar to the effect for early adopters.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Also worth noting the the cohort ATT drops time periods in which only one unit is treated, which in this case biased the estimation of the HTE.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Again, limiting to ever-treated groups reduced the coverage, especially for the TWFE estimator.</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30</a:t>
            </a:fld>
            <a:endParaRPr lang="en-US"/>
          </a:p>
        </p:txBody>
      </p:sp>
    </p:spTree>
    <p:extLst>
      <p:ext uri="{BB962C8B-B14F-4D97-AF65-F5344CB8AC3E}">
        <p14:creationId xmlns:p14="http://schemas.microsoft.com/office/powerpoint/2010/main" val="385666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22673-728E-42B1-CFB1-1B867EA754E5}"/>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0E268FF6-FDFC-A807-6751-902FBB996FFB}"/>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To start, let me give a quick background on the differences in differences method, which is a common approach for estimating the effects of interventions, policies, or natural experiments in observational data. </a:t>
            </a:r>
          </a:p>
          <a:p>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The goal is to estimate the average treatment effect on the treated</a:t>
            </a: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960035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Next, we have the results for the average dynamic effects. This is the scenario in which the treatment effect varies over time, but we are analyzing the effects as though they do not. </a:t>
            </a:r>
          </a:p>
          <a:p>
            <a:pPr lvl="1"/>
            <a:r>
              <a:rPr lang="en-US" sz="1200" kern="1200" dirty="0">
                <a:solidFill>
                  <a:schemeClr val="tx1"/>
                </a:solidFill>
                <a:effectLst/>
                <a:latin typeface="+mn-lt"/>
                <a:ea typeface="+mn-ea"/>
                <a:cs typeface="+mn-cs"/>
              </a:rPr>
              <a:t>In this case, the TWFE performs much worse than the other estimators, and especially in the ever-treated situation.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31</a:t>
            </a:fld>
            <a:endParaRPr lang="en-US"/>
          </a:p>
        </p:txBody>
      </p:sp>
    </p:spTree>
    <p:extLst>
      <p:ext uri="{BB962C8B-B14F-4D97-AF65-F5344CB8AC3E}">
        <p14:creationId xmlns:p14="http://schemas.microsoft.com/office/powerpoint/2010/main" val="662293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Then we looked at the dynamic effects, which analyze the effects at each time point since the intervention. </a:t>
            </a:r>
          </a:p>
          <a:p>
            <a:pPr lvl="1"/>
            <a:r>
              <a:rPr lang="en-US" sz="1200" kern="1200" dirty="0">
                <a:solidFill>
                  <a:schemeClr val="tx1"/>
                </a:solidFill>
                <a:effectLst/>
                <a:latin typeface="+mn-lt"/>
                <a:ea typeface="+mn-ea"/>
                <a:cs typeface="+mn-cs"/>
              </a:rPr>
              <a:t>So, we have lead times, that are the times prior to the intervention, where we would expect the treatment effects to be 0.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Then we have the post-intervention times. In this scenario, the treatment effects increased over the two-years after the intervention, and then stayed constant after that.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Here, the estimators all performed well, except near the beginning and ends of the follow-up, when there were few control units. You can see this especially with the ever-treated group-time ATT, which has stepwise declines in coverage as fewer units are included in the analysis.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32</a:t>
            </a:fld>
            <a:endParaRPr lang="en-US"/>
          </a:p>
        </p:txBody>
      </p:sp>
    </p:spTree>
    <p:extLst>
      <p:ext uri="{BB962C8B-B14F-4D97-AF65-F5344CB8AC3E}">
        <p14:creationId xmlns:p14="http://schemas.microsoft.com/office/powerpoint/2010/main" val="238928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Now I will show the results of the simulations that included alternate specifications, and compare them to the results we just walked through. </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So on the left we have the constant treatment effects, then the results for the heterogeneous treatment effects in the center, and the average of the dynamic effects on the right.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black circles represent the results you’ve already seen.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red circles represent the situation in which we assigned states to 4 expansion times uniformly during the follow-up. Again, we did this to assess whether having a more even distribution of treatment times would affect how the estimators performed.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blue circles are the results when we extended the follow-up by another 72 months. Again, we did this because the TWFE can be sensitive the length of the panel, and because it is likely studies on Medicaid expansion will continue to be done with more and more follow-up time.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purple circles represent the results where there was uniform expansion times and extended follow-up. </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see that all the estimators in all scenarios performed well when the treatment effects were constant, except when limiting to the ever-treated units.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heterogeneous treatment effects, we see that most of the estimators continued to perform well, but TWFE had worse coverage, especially when there was uniform expansion timing and extended follow-up time.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when we estimated average dynamic effects, TWFE performed poorly under each of the four scenarios, and especially badly when limiting to ever-treated units. </a:t>
            </a:r>
          </a:p>
          <a:p>
            <a:pPr lvl="1"/>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33</a:t>
            </a:fld>
            <a:endParaRPr lang="en-US"/>
          </a:p>
        </p:txBody>
      </p:sp>
    </p:spTree>
    <p:extLst>
      <p:ext uri="{BB962C8B-B14F-4D97-AF65-F5344CB8AC3E}">
        <p14:creationId xmlns:p14="http://schemas.microsoft.com/office/powerpoint/2010/main" val="2475802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next we applied each of the estimators to our example of the effects of Medicaid expansion on the risk of preterm birth, and showed how the findings varied based on the different summary measures. </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On the y-axis we have each of the estimators, and on the x-axis we have the percent risk difference in preterm birth associated with adopting the Medicaid expansion.</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We’ve then separated the effects for Summary measure A, B, and C.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target trial, group-time ATT and the cohort ATT estimated negative effects, with wide confidence bounds.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TWFE estimator, in contrast, estimates an increase in preterm birth with narrow confidence intervals that do not cross the null. </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34</a:t>
            </a:fld>
            <a:endParaRPr lang="en-US"/>
          </a:p>
        </p:txBody>
      </p:sp>
    </p:spTree>
    <p:extLst>
      <p:ext uri="{BB962C8B-B14F-4D97-AF65-F5344CB8AC3E}">
        <p14:creationId xmlns:p14="http://schemas.microsoft.com/office/powerpoint/2010/main" val="2350669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conclusion, our results are consistent with previous work that showed TWFE can be unbiased estimators of the ATT if the treatment effects are constant and relationships are linear. </a:t>
            </a: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But we can never know this for sure, and these are unlikely to be true in most contexts. </a:t>
            </a:r>
          </a:p>
          <a:p>
            <a:pPr lvl="1"/>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TWFE estimator has a much lower variance than the other estimators. </a:t>
            </a:r>
            <a:r>
              <a:rPr lang="en-US" sz="1800" dirty="0">
                <a:effectLst/>
                <a:latin typeface="Arial" panose="020B0604020202020204" pitchFamily="34" charset="0"/>
                <a:ea typeface="Arial" panose="020B0604020202020204" pitchFamily="34" charset="0"/>
              </a:rPr>
              <a:t>Thus, depending on the specifics of the data, the question of interest, and the bias-variance tradeoff preferences of the investigator, the two-way fixed effects approach may still be preferred.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One underappreciated aspect of two-way fixed effects estimators is how they are affected by the timing of policy changes in reference to the length of the panel, such that simply extending follow-up time in the pre- or post- period can change the estimate. Because the earliest treated units are used as controls for later treated units by the two-way fixed effects estimator, this can actually reverse the sign of the two-way fixed effects estimate if the earliest treated units undergo large or growing effects of the policy change. This is also important for when treatment effects are heterogeneous, as changing the length of follow-up time changes the weights used to summarize the ATTs. If the investigator does not account for this, the two-way fixed effects estimate can give a misleading answer. In the simulation study, we observed the lowest coverage for the two-way fixed effects estimator when the follow-up time was extended. </a:t>
            </a:r>
            <a:endParaRPr lang="en-US" sz="1800" dirty="0">
              <a:effectLst/>
              <a:latin typeface="Times New Roman" panose="02020603050405020304" pitchFamily="18" charset="0"/>
              <a:ea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lvl="1"/>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We also found the group-time ATT estimator was the most flexible and performed well under all scenarios, but the cohort ATT estimator also performed well, even though it drops time periods in which only one unit is treated. </a:t>
            </a:r>
          </a:p>
          <a:p>
            <a:pPr lvl="0"/>
            <a:endParaRPr lang="en-US" sz="1200" kern="1200" dirty="0">
              <a:solidFill>
                <a:schemeClr val="tx1"/>
              </a:solidFill>
              <a:effectLst/>
              <a:latin typeface="+mn-lt"/>
              <a:ea typeface="+mn-ea"/>
              <a:cs typeface="+mn-cs"/>
            </a:endParaRPr>
          </a:p>
          <a:p>
            <a:r>
              <a:rPr lang="en-US" dirty="0"/>
              <a:t>When implementing these methods, it’s important to think through your parameter of interest, especially how you want to summarize the ATTs. Corinne will talk more about this in the next section, but this is an underappreciated but key point to these methods </a:t>
            </a:r>
          </a:p>
        </p:txBody>
      </p:sp>
      <p:sp>
        <p:nvSpPr>
          <p:cNvPr id="4" name="Slide Number Placeholder 3"/>
          <p:cNvSpPr>
            <a:spLocks noGrp="1"/>
          </p:cNvSpPr>
          <p:nvPr>
            <p:ph type="sldNum" sz="quarter" idx="5"/>
          </p:nvPr>
        </p:nvSpPr>
        <p:spPr/>
        <p:txBody>
          <a:bodyPr/>
          <a:lstStyle/>
          <a:p>
            <a:fld id="{D003B33F-E091-F34D-B6B3-E869A9B1A61F}" type="slidenum">
              <a:rPr lang="en-US" smtClean="0"/>
              <a:t>35</a:t>
            </a:fld>
            <a:endParaRPr lang="en-US"/>
          </a:p>
        </p:txBody>
      </p:sp>
    </p:spTree>
    <p:extLst>
      <p:ext uri="{BB962C8B-B14F-4D97-AF65-F5344CB8AC3E}">
        <p14:creationId xmlns:p14="http://schemas.microsoft.com/office/powerpoint/2010/main" val="296393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878EC-6241-99EE-39DC-E8A04826F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FD763-7830-5BCB-6914-DD97F07B9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66C12-2C12-17D1-1A55-A1A1776B2859}"/>
              </a:ext>
            </a:extLst>
          </p:cNvPr>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also found that limiting to ever treated units can increase bias when the number of treated units is low</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time since intervention approach is more robust for all methods, although care should be taken when interpreting results at the beginning or end of follow-up </a:t>
            </a:r>
          </a:p>
          <a:p>
            <a:endParaRPr lang="en-US" dirty="0"/>
          </a:p>
        </p:txBody>
      </p:sp>
      <p:sp>
        <p:nvSpPr>
          <p:cNvPr id="4" name="Slide Number Placeholder 3">
            <a:extLst>
              <a:ext uri="{FF2B5EF4-FFF2-40B4-BE49-F238E27FC236}">
                <a16:creationId xmlns:a16="http://schemas.microsoft.com/office/drawing/2014/main" id="{6FC0A5D1-A371-3B85-5C46-5E1C91FA8B6E}"/>
              </a:ext>
            </a:extLst>
          </p:cNvPr>
          <p:cNvSpPr>
            <a:spLocks noGrp="1"/>
          </p:cNvSpPr>
          <p:nvPr>
            <p:ph type="sldNum" sz="quarter" idx="5"/>
          </p:nvPr>
        </p:nvSpPr>
        <p:spPr/>
        <p:txBody>
          <a:bodyPr/>
          <a:lstStyle/>
          <a:p>
            <a:fld id="{D003B33F-E091-F34D-B6B3-E869A9B1A61F}" type="slidenum">
              <a:rPr lang="en-US" smtClean="0"/>
              <a:t>36</a:t>
            </a:fld>
            <a:endParaRPr lang="en-US"/>
          </a:p>
        </p:txBody>
      </p:sp>
    </p:spTree>
    <p:extLst>
      <p:ext uri="{BB962C8B-B14F-4D97-AF65-F5344CB8AC3E}">
        <p14:creationId xmlns:p14="http://schemas.microsoft.com/office/powerpoint/2010/main" val="2542616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Thanks so much!</a:t>
            </a:r>
          </a:p>
          <a:p>
            <a:endParaRPr lang="en-US"/>
          </a:p>
        </p:txBody>
      </p:sp>
      <p:sp>
        <p:nvSpPr>
          <p:cNvPr id="4" name="Slide Number Placeholder 3"/>
          <p:cNvSpPr>
            <a:spLocks noGrp="1"/>
          </p:cNvSpPr>
          <p:nvPr>
            <p:ph type="sldNum" sz="quarter" idx="5"/>
          </p:nvPr>
        </p:nvSpPr>
        <p:spPr/>
        <p:txBody>
          <a:bodyPr/>
          <a:lstStyle/>
          <a:p>
            <a:fld id="{D003B33F-E091-F34D-B6B3-E869A9B1A61F}" type="slidenum">
              <a:rPr lang="en-US" smtClean="0"/>
              <a:t>38</a:t>
            </a:fld>
            <a:endParaRPr lang="en-US"/>
          </a:p>
        </p:txBody>
      </p:sp>
    </p:spTree>
    <p:extLst>
      <p:ext uri="{BB962C8B-B14F-4D97-AF65-F5344CB8AC3E}">
        <p14:creationId xmlns:p14="http://schemas.microsoft.com/office/powerpoint/2010/main" val="299114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4ABF8-73EA-9C46-4F7D-EA181EC1EA35}"/>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8255003F-6C89-559F-A8FB-D83A5A7F16A7}"/>
              </a:ext>
            </a:extLst>
          </p:cNvPr>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idea behind the method is to take the difference in the outcome pre- and post-intervention among both the treated and control groups, and then take the difference of those differences.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Here is the classic example. We have two time periods, a pre-treatment and a post-treatment time. We have two treatment groups, the treated and control. In this example, our outcome is the risk of preterm birth.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difference before and after treatment in our treated group is 0.02</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difference before and after the treatment happened in our control group is 0.01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Therefore, the differences in differences estimate is 0.02 minus 0.01 for an ATT of 0.01.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approach allows us to calculate differences before an after an intervention or treatment, while accounting for any secular trends in the control group.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If a number of assumptions are met, gives an estimate of the ATT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do have to assume parallel trends, which means the treated and control groups experience the same secular trends so that the difference between the pre and post treatment in the control is a good estimate of the difference we would have observed in the treated group in the absence of treatment</a:t>
            </a: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72336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0BDA-84A8-95EB-9978-77DCCDD21230}"/>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2EE74D8-2A03-FFF8-3600-C71DBC0968E1}"/>
              </a:ext>
            </a:extLst>
          </p:cNvPr>
          <p:cNvSpPr>
            <a:spLocks noGrp="1"/>
          </p:cNvSpPr>
          <p:nvPr>
            <p:ph type="body" idx="1"/>
          </p:nvPr>
        </p:nvSpPr>
        <p:spPr/>
        <p:txBody>
          <a:bodyPr/>
          <a:lstStyle/>
          <a:p>
            <a:pPr lvl="1"/>
            <a:r>
              <a:rPr lang="en-US" sz="1200" kern="1200" dirty="0">
                <a:solidFill>
                  <a:schemeClr val="tx1"/>
                </a:solidFill>
                <a:effectLst/>
                <a:latin typeface="+mn-lt"/>
                <a:ea typeface="+mn-ea"/>
                <a:cs typeface="+mn-cs"/>
              </a:rPr>
              <a:t>Often, DID is estimated using a linear model, with indicators for the treatment group, the post-intervention time, and then an interaction between the treatment and post-intervention indicators.  </a:t>
            </a:r>
          </a:p>
          <a:p>
            <a:pPr lvl="1"/>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If the trend in the control units replicates what we would’ve seen in the treated units had they not been treated, then the beta-3 coefficient, which is the coefficient on the interaction of the treatment indicator and an indicator for post-treatment, gives us an estimate of the ATT </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You can see here that if we plug in the linear model for each of the potential outcomes, the beta-3</a:t>
            </a:r>
          </a:p>
          <a:p>
            <a:pPr lvl="2"/>
            <a:r>
              <a:rPr lang="en-US" sz="1200" kern="1200" dirty="0">
                <a:solidFill>
                  <a:schemeClr val="tx1"/>
                </a:solidFill>
                <a:effectLst/>
                <a:latin typeface="+mn-lt"/>
                <a:ea typeface="+mn-ea"/>
                <a:cs typeface="+mn-cs"/>
              </a:rPr>
              <a:t> coefficient on the interaction term is the DID parameter and the estimate of the ATT that we want</a:t>
            </a: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80634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36A6944-1DE9-FB4A-86EB-C15B31662DE2}"/>
              </a:ext>
            </a:extLst>
          </p:cNvPr>
          <p:cNvSpPr>
            <a:spLocks noGrp="1"/>
          </p:cNvSpPr>
          <p:nvPr>
            <p:ph type="body" idx="1"/>
          </p:nvPr>
        </p:nvSpPr>
        <p:spPr/>
        <p:txBody>
          <a:bodyPr/>
          <a:lstStyle/>
          <a:p>
            <a:pPr lvl="1"/>
            <a:r>
              <a:rPr lang="en-US" sz="1200" kern="1200" dirty="0">
                <a:solidFill>
                  <a:schemeClr val="tx1"/>
                </a:solidFill>
                <a:effectLst/>
                <a:latin typeface="+mn-lt"/>
                <a:ea typeface="+mn-ea"/>
                <a:cs typeface="+mn-cs"/>
              </a:rPr>
              <a:t>But what happens when interventions are introduced in different places at different times?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For example, maybe you are conducting a stepped wedge trial, or you are evaluating a policy that was adopted at different times in different states, or in different cities or counties (i.e. effects of Covid lockdowns).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 this example, we have 5 time points, two treated units, and one control unit. One of the treated units received the treatment at time point 2, while the other received the treatment at time point 4. </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719101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FF7-FDA8-16D8-8D85-A2AC28C07793}"/>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9C31E22C-B0CF-41A0-4A8F-A7D69C61FB23}"/>
              </a:ext>
            </a:extLst>
          </p:cNvPr>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can’t use the standard difference-in-difference approach here, because the post-treatment indicator variable is not well-defined for control units.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You can see here that when there are multiple treatment times, there are multiple options for when control units could be considered in the post-treatment time.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For instance, is the control unit in the “post-treatment time” starting at time period 2, or after time period 4? It depends on which treated unit you are comparing it to. </a:t>
            </a:r>
          </a:p>
          <a:p>
            <a:pPr lvl="1"/>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87826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the standard approach has been to use two-way fixed effects.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investigator would instead include a fixed effect or an indicator variable for each unit and time period in the study, and then include an indicator variable for when treated units are in the post-period, which is the “posttreatment” indicator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has been used widely in the epidemiology and social sciences literatures.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there are only two time periods, this is the same as the canonical DID framework, but when there are multiple time periods, it estimates a different parameter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But what parameter is that?</a:t>
            </a: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8</a:t>
            </a:fld>
            <a:endParaRPr lang="en-US"/>
          </a:p>
        </p:txBody>
      </p:sp>
    </p:spTree>
    <p:extLst>
      <p:ext uri="{BB962C8B-B14F-4D97-AF65-F5344CB8AC3E}">
        <p14:creationId xmlns:p14="http://schemas.microsoft.com/office/powerpoint/2010/main" val="112767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2021, a paper came out in the econometrics literature that decomposed the TWFE estimator and showed that it is a </a:t>
            </a:r>
            <a:r>
              <a:rPr lang="en-US" dirty="0">
                <a:solidFill>
                  <a:srgbClr val="141413"/>
                </a:solidFill>
                <a:effectLst/>
                <a:latin typeface="Helvetica" pitchFamily="2" charset="0"/>
              </a:rPr>
              <a:t>weighted average of the ATTs for each treated period, with the weights determined by the adoption cohort size (the number of units adopting the policy or receiving the treatment at each time) and the variance of the treatment indicator for each adoption cohort</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ATT for each treated unit is estimated using the never treated, not-yet-treated, and already-treated units as controls</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takeaway from this paper is that it is not advisable to use TWFE when treatment effects are not constant (so either heterogeneous across units or dynamic over time), and especially when the treatment effects are dynamic – this is because already treated units are being used as controls.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Another key finding was that TWFE summarizes the ATTs using weights that are proportional to the treatment variance, which means the intervention timing with respect to the length of the panel matters. </a:t>
            </a:r>
          </a:p>
          <a:p>
            <a:pPr lvl="1"/>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This means that changing the number of pre-periods, or extending the follow-up time, can change the estimate of the treatment effect, sometimes substantially.  </a:t>
            </a:r>
          </a:p>
          <a:p>
            <a:pPr lvl="2"/>
            <a:endParaRPr lang="en-US" sz="1200" kern="1200" dirty="0">
              <a:solidFill>
                <a:schemeClr val="tx1"/>
              </a:solidFill>
              <a:effectLst/>
              <a:latin typeface="+mn-lt"/>
              <a:ea typeface="+mn-ea"/>
              <a:cs typeface="+mn-cs"/>
            </a:endParaRP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Look up numbers of papers using this approach still </a:t>
            </a:r>
          </a:p>
          <a:p>
            <a:pPr lvl="2"/>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003B33F-E091-F34D-B6B3-E869A9B1A61F}" type="slidenum">
              <a:rPr lang="en-US" smtClean="0"/>
              <a:t>9</a:t>
            </a:fld>
            <a:endParaRPr lang="en-US"/>
          </a:p>
        </p:txBody>
      </p:sp>
    </p:spTree>
    <p:extLst>
      <p:ext uri="{BB962C8B-B14F-4D97-AF65-F5344CB8AC3E}">
        <p14:creationId xmlns:p14="http://schemas.microsoft.com/office/powerpoint/2010/main" val="2161235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7007FCA-3EC9-46F6-BE85-2DE9F97B48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83" name="Title 381">
            <a:extLst>
              <a:ext uri="{FF2B5EF4-FFF2-40B4-BE49-F238E27FC236}">
                <a16:creationId xmlns:a16="http://schemas.microsoft.com/office/drawing/2014/main" id="{219026B8-F099-4229-B446-9FE2B966BEF7}"/>
              </a:ext>
            </a:extLst>
          </p:cNvPr>
          <p:cNvSpPr>
            <a:spLocks noGrp="1"/>
          </p:cNvSpPr>
          <p:nvPr>
            <p:ph type="title"/>
          </p:nvPr>
        </p:nvSpPr>
        <p:spPr>
          <a:xfrm>
            <a:off x="2581656" y="2304288"/>
            <a:ext cx="7022592" cy="2258568"/>
          </a:xfrm>
        </p:spPr>
        <p:txBody>
          <a:bodyPr vert="horz" lIns="91440" tIns="45720" rIns="91440" bIns="45720" rtlCol="0" anchor="ctr">
            <a:normAutofit/>
          </a:bodyPr>
          <a:lstStyle>
            <a:lvl1pPr algn="ctr">
              <a:defRPr lang="en-US" sz="4800" b="1">
                <a:solidFill>
                  <a:schemeClr val="accent4">
                    <a:lumMod val="75000"/>
                  </a:schemeClr>
                </a:solidFill>
                <a:ea typeface="+mn-ea"/>
                <a:cs typeface="+mn-cs"/>
              </a:defRPr>
            </a:lvl1pPr>
          </a:lstStyle>
          <a:p>
            <a:pPr marL="0" lvl="0" indent="0" algn="ctr">
              <a:lnSpc>
                <a:spcPct val="11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339745149"/>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accent5"/>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lvl="0"/>
            <a:r>
              <a:rPr lang="en-US" dirty="0"/>
              <a:t>Click to edit Master text styles</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2" name="Graphic 1">
            <a:extLst>
              <a:ext uri="{FF2B5EF4-FFF2-40B4-BE49-F238E27FC236}">
                <a16:creationId xmlns:a16="http://schemas.microsoft.com/office/drawing/2014/main" id="{29AB818C-9403-4CA7-8FC5-347DDE455E77}"/>
              </a:ext>
            </a:extLst>
          </p:cNvPr>
          <p:cNvPicPr>
            <a:picLocks noChangeAspect="1"/>
          </p:cNvPicPr>
          <p:nvPr/>
        </p:nvPicPr>
        <p:blipFill>
          <a:blip r:embed="rId2">
            <a:alphaModFix amt="4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317771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4" name="Title 1">
            <a:extLst>
              <a:ext uri="{FF2B5EF4-FFF2-40B4-BE49-F238E27FC236}">
                <a16:creationId xmlns:a16="http://schemas.microsoft.com/office/drawing/2014/main" id="{F858EEFF-117E-4B86-B6B2-CD8F71AA8C4A}"/>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4">
                    <a:lumMod val="40000"/>
                    <a:lumOff val="60000"/>
                  </a:schemeClr>
                </a:solidFill>
                <a:effectLst/>
                <a:latin typeface="+mj-lt"/>
                <a:ea typeface="+mn-ea"/>
                <a:cs typeface="Segoe UI" pitchFamily="34" charset="0"/>
              </a:defRPr>
            </a:lvl1pPr>
          </a:lstStyle>
          <a:p>
            <a:pPr lvl="0"/>
            <a:r>
              <a:rPr lang="en-US" dirty="0"/>
              <a:t>Click to edit Master text styles</a:t>
            </a:r>
          </a:p>
        </p:txBody>
      </p:sp>
      <p:pic>
        <p:nvPicPr>
          <p:cNvPr id="3" name="Graphic 2" hidden="1">
            <a:extLst>
              <a:ext uri="{FF2B5EF4-FFF2-40B4-BE49-F238E27FC236}">
                <a16:creationId xmlns:a16="http://schemas.microsoft.com/office/drawing/2014/main" id="{D0B12BD8-7E23-4DB3-9F3C-68F6FF145E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2650" y="0"/>
            <a:ext cx="2419350" cy="2619375"/>
          </a:xfrm>
          <a:prstGeom prst="rect">
            <a:avLst/>
          </a:prstGeom>
        </p:spPr>
      </p:pic>
      <p:pic>
        <p:nvPicPr>
          <p:cNvPr id="2" name="Graphic 1">
            <a:extLst>
              <a:ext uri="{FF2B5EF4-FFF2-40B4-BE49-F238E27FC236}">
                <a16:creationId xmlns:a16="http://schemas.microsoft.com/office/drawing/2014/main" id="{85143907-CDEB-455C-878E-7AE28AF7D2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5418919" y="0"/>
            <a:ext cx="6407956" cy="1783952"/>
          </a:xfrm>
          <a:prstGeom prst="rect">
            <a:avLst/>
          </a:prstGeom>
        </p:spPr>
      </p:pic>
    </p:spTree>
    <p:extLst>
      <p:ext uri="{BB962C8B-B14F-4D97-AF65-F5344CB8AC3E}">
        <p14:creationId xmlns:p14="http://schemas.microsoft.com/office/powerpoint/2010/main" val="3119370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E4A98-8F42-6E4C-8010-A8F1B6848AC2}" type="datetimeFigureOut">
              <a:rPr lang="en-US" smtClean="0"/>
              <a:t>6/2/25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A6EAA7-B4B7-1547-8717-1C782E220789}" type="slidenum">
              <a:rPr lang="en-US" smtClean="0"/>
              <a:t>‹#›</a:t>
            </a:fld>
            <a:endParaRPr lang="en-US"/>
          </a:p>
        </p:txBody>
      </p:sp>
    </p:spTree>
    <p:extLst>
      <p:ext uri="{BB962C8B-B14F-4D97-AF65-F5344CB8AC3E}">
        <p14:creationId xmlns:p14="http://schemas.microsoft.com/office/powerpoint/2010/main" val="3347374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9E4A98-8F42-6E4C-8010-A8F1B6848AC2}" type="datetimeFigureOut">
              <a:rPr lang="en-US" smtClean="0"/>
              <a:t>6/2/25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6EAA7-B4B7-1547-8717-1C782E220789}" type="slidenum">
              <a:rPr lang="en-US" smtClean="0"/>
              <a:t>‹#›</a:t>
            </a:fld>
            <a:endParaRPr lang="en-US"/>
          </a:p>
        </p:txBody>
      </p:sp>
    </p:spTree>
    <p:extLst>
      <p:ext uri="{BB962C8B-B14F-4D97-AF65-F5344CB8AC3E}">
        <p14:creationId xmlns:p14="http://schemas.microsoft.com/office/powerpoint/2010/main" val="1470327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9E4A98-8F42-6E4C-8010-A8F1B6848AC2}" type="datetimeFigureOut">
              <a:rPr lang="en-US" smtClean="0"/>
              <a:t>6/2/25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A6EAA7-B4B7-1547-8717-1C782E220789}" type="slidenum">
              <a:rPr lang="en-US" smtClean="0"/>
              <a:t>‹#›</a:t>
            </a:fld>
            <a:endParaRPr lang="en-US"/>
          </a:p>
        </p:txBody>
      </p:sp>
    </p:spTree>
    <p:extLst>
      <p:ext uri="{BB962C8B-B14F-4D97-AF65-F5344CB8AC3E}">
        <p14:creationId xmlns:p14="http://schemas.microsoft.com/office/powerpoint/2010/main" val="126690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4"/>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4">
                    <a:lumMod val="50000"/>
                  </a:schemeClr>
                </a:solidFill>
              </a:defRPr>
            </a:lvl1pPr>
            <a:lvl2pPr marL="283464" indent="-283464">
              <a:spcBef>
                <a:spcPts val="1000"/>
              </a:spcBef>
              <a:defRPr sz="1800">
                <a:solidFill>
                  <a:schemeClr val="accent4">
                    <a:lumMod val="50000"/>
                  </a:schemeClr>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lgn="ctr">
              <a:buNone/>
              <a:defRPr sz="1600">
                <a:solidFill>
                  <a:schemeClr val="accent4">
                    <a:lumMod val="50000"/>
                  </a:schemeClr>
                </a:solidFill>
              </a:defRPr>
            </a:lvl1pPr>
          </a:lstStyle>
          <a:p>
            <a:r>
              <a:rPr lang="en-US"/>
              <a:t>Click icon to add picture</a:t>
            </a:r>
            <a:endParaRPr lang="en-US" dirty="0"/>
          </a:p>
        </p:txBody>
      </p:sp>
      <p:pic>
        <p:nvPicPr>
          <p:cNvPr id="2" name="Graphic 1">
            <a:extLst>
              <a:ext uri="{FF2B5EF4-FFF2-40B4-BE49-F238E27FC236}">
                <a16:creationId xmlns:a16="http://schemas.microsoft.com/office/drawing/2014/main" id="{09498076-A8F2-48B0-807A-C402BDA60D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074048"/>
            <a:ext cx="6407956" cy="1783952"/>
          </a:xfrm>
          <a:prstGeom prst="rect">
            <a:avLst/>
          </a:prstGeom>
        </p:spPr>
      </p:pic>
      <p:sp>
        <p:nvSpPr>
          <p:cNvPr id="3" name="Title 2">
            <a:extLst>
              <a:ext uri="{FF2B5EF4-FFF2-40B4-BE49-F238E27FC236}">
                <a16:creationId xmlns:a16="http://schemas.microsoft.com/office/drawing/2014/main" id="{5CF9E2C1-844F-4C0E-A423-111C77AEEF18}"/>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9991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lvl1pPr>
            <a:lvl2pPr marL="283464" indent="-283464">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normAutofit/>
          </a:bodyPr>
          <a:lstStyle>
            <a:lvl1pPr>
              <a:buNone/>
              <a:defRPr sz="18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normAutofit/>
          </a:bodyPr>
          <a:lstStyle>
            <a:lvl1pPr>
              <a:buNone/>
              <a:defRPr sz="1800"/>
            </a:lvl1pPr>
          </a:lstStyle>
          <a:p>
            <a:r>
              <a:rPr lang="en-US"/>
              <a:t>Click icon to add picture</a:t>
            </a:r>
            <a:endParaRPr lang="en-US" dirty="0"/>
          </a:p>
        </p:txBody>
      </p:sp>
      <p:pic>
        <p:nvPicPr>
          <p:cNvPr id="2" name="Graphic 1" hidden="1">
            <a:extLst>
              <a:ext uri="{FF2B5EF4-FFF2-40B4-BE49-F238E27FC236}">
                <a16:creationId xmlns:a16="http://schemas.microsoft.com/office/drawing/2014/main" id="{295740BA-9B4E-4B38-827D-32544CDF75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892800"/>
            <a:ext cx="12192000" cy="965200"/>
          </a:xfrm>
          <a:prstGeom prst="rect">
            <a:avLst/>
          </a:prstGeom>
        </p:spPr>
      </p:pic>
      <p:pic>
        <p:nvPicPr>
          <p:cNvPr id="3" name="Graphic 2">
            <a:extLst>
              <a:ext uri="{FF2B5EF4-FFF2-40B4-BE49-F238E27FC236}">
                <a16:creationId xmlns:a16="http://schemas.microsoft.com/office/drawing/2014/main" id="{29C593AE-D9D2-42FE-A240-F97D18726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27681"/>
            <a:ext cx="5496910" cy="1530320"/>
          </a:xfrm>
          <a:prstGeom prst="rect">
            <a:avLst/>
          </a:prstGeom>
        </p:spPr>
      </p:pic>
      <p:sp>
        <p:nvSpPr>
          <p:cNvPr id="11" name="Title 2">
            <a:extLst>
              <a:ext uri="{FF2B5EF4-FFF2-40B4-BE49-F238E27FC236}">
                <a16:creationId xmlns:a16="http://schemas.microsoft.com/office/drawing/2014/main" id="{9AA0A799-2244-4DB2-ACAB-F6DA87A73055}"/>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tx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74388519"/>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Dark">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bg1"/>
                </a:solidFill>
              </a:defRPr>
            </a:lvl1pPr>
            <a:lvl2pPr marL="283464" indent="-283464">
              <a:spcBef>
                <a:spcPts val="1000"/>
              </a:spcBef>
              <a:defRPr sz="1800">
                <a:solidFill>
                  <a:schemeClr val="bg1"/>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88484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Pattern Content Light">
    <p:bg>
      <p:bgPr>
        <a:solidFill>
          <a:schemeClr val="bg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2988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457700" y="1905000"/>
            <a:ext cx="7219043"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805C4425-09AC-4097-B868-D49C9D64C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03"/>
            <a:ext cx="3720664" cy="6857194"/>
          </a:xfrm>
          <a:prstGeom prst="rect">
            <a:avLst/>
          </a:prstGeom>
        </p:spPr>
      </p:pic>
      <p:sp>
        <p:nvSpPr>
          <p:cNvPr id="5" name="Title 2">
            <a:extLst>
              <a:ext uri="{FF2B5EF4-FFF2-40B4-BE49-F238E27FC236}">
                <a16:creationId xmlns:a16="http://schemas.microsoft.com/office/drawing/2014/main" id="{C6104E15-F449-422E-973A-1899DDF43DE1}"/>
              </a:ext>
            </a:extLst>
          </p:cNvPr>
          <p:cNvSpPr>
            <a:spLocks noGrp="1"/>
          </p:cNvSpPr>
          <p:nvPr>
            <p:ph type="title"/>
          </p:nvPr>
        </p:nvSpPr>
        <p:spPr>
          <a:xfrm>
            <a:off x="4457699" y="715961"/>
            <a:ext cx="7219043"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85497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Orang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6914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etti Content Green">
    <p:bg>
      <p:bgPr>
        <a:solidFill>
          <a:schemeClr val="accent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34498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Black">
    <p:bg>
      <p:bgPr>
        <a:solidFill>
          <a:schemeClr val="accent4"/>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accent1">
                    <a:lumMod val="75000"/>
                  </a:schemeClr>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pPr lvl="0"/>
            <a:r>
              <a:rPr lang="en-US" dirty="0"/>
              <a:t>Click to edit Master text styles</a:t>
            </a:r>
          </a:p>
        </p:txBody>
      </p:sp>
      <p:pic>
        <p:nvPicPr>
          <p:cNvPr id="3" name="Graphic 2">
            <a:extLst>
              <a:ext uri="{FF2B5EF4-FFF2-40B4-BE49-F238E27FC236}">
                <a16:creationId xmlns:a16="http://schemas.microsoft.com/office/drawing/2014/main" id="{F781D833-01F3-4F75-8F62-D60039CA370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406292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E4A98-8F42-6E4C-8010-A8F1B6848AC2}" type="datetimeFigureOut">
              <a:rPr lang="en-US" smtClean="0"/>
              <a:t>6/2/25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A6EAA7-B4B7-1547-8717-1C782E220789}" type="slidenum">
              <a:rPr lang="en-US" smtClean="0"/>
              <a:t>‹#›</a:t>
            </a:fld>
            <a:endParaRPr lang="en-US"/>
          </a:p>
        </p:txBody>
      </p:sp>
    </p:spTree>
    <p:extLst>
      <p:ext uri="{BB962C8B-B14F-4D97-AF65-F5344CB8AC3E}">
        <p14:creationId xmlns:p14="http://schemas.microsoft.com/office/powerpoint/2010/main" val="1502628951"/>
      </p:ext>
    </p:extLst>
  </p:cSld>
  <p:clrMap bg1="dk1" tx1="lt1" bg2="dk2"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68E5CF-FC82-40DA-8E6D-0BFF887BD80E}"/>
              </a:ext>
            </a:extLst>
          </p:cNvPr>
          <p:cNvSpPr>
            <a:spLocks noGrp="1"/>
          </p:cNvSpPr>
          <p:nvPr>
            <p:ph type="title"/>
          </p:nvPr>
        </p:nvSpPr>
        <p:spPr>
          <a:xfrm>
            <a:off x="2724150" y="476250"/>
            <a:ext cx="6553200" cy="5181600"/>
          </a:xfrm>
        </p:spPr>
        <p:txBody>
          <a:bodyPr>
            <a:normAutofit/>
          </a:bodyPr>
          <a:lstStyle/>
          <a:p>
            <a:r>
              <a:rPr lang="en-US" sz="3600" dirty="0"/>
              <a:t>Staggered differences-in-differences and two-way fixed effects</a:t>
            </a:r>
            <a:br>
              <a:rPr lang="en-US" dirty="0"/>
            </a:br>
            <a:br>
              <a:rPr lang="en-US" dirty="0"/>
            </a:br>
            <a:r>
              <a:rPr lang="en-US" sz="2800" dirty="0"/>
              <a:t>Applications for perinatal epidemiology</a:t>
            </a:r>
          </a:p>
        </p:txBody>
      </p:sp>
      <p:sp>
        <p:nvSpPr>
          <p:cNvPr id="2" name="TextBox 1">
            <a:extLst>
              <a:ext uri="{FF2B5EF4-FFF2-40B4-BE49-F238E27FC236}">
                <a16:creationId xmlns:a16="http://schemas.microsoft.com/office/drawing/2014/main" id="{07A170F8-F0F0-8441-9213-E1D653D207A2}"/>
              </a:ext>
            </a:extLst>
          </p:cNvPr>
          <p:cNvSpPr txBox="1"/>
          <p:nvPr/>
        </p:nvSpPr>
        <p:spPr>
          <a:xfrm>
            <a:off x="2581656" y="6058584"/>
            <a:ext cx="6553200" cy="646331"/>
          </a:xfrm>
          <a:prstGeom prst="rect">
            <a:avLst/>
          </a:prstGeom>
          <a:noFill/>
        </p:spPr>
        <p:txBody>
          <a:bodyPr wrap="square" rtlCol="0">
            <a:spAutoFit/>
          </a:bodyPr>
          <a:lstStyle/>
          <a:p>
            <a:pPr algn="ctr"/>
            <a:r>
              <a:rPr lang="en-US" dirty="0">
                <a:solidFill>
                  <a:srgbClr val="C00000"/>
                </a:solidFill>
                <a:latin typeface="+mn-lt"/>
              </a:rPr>
              <a:t>Dana Goin and Corinne Riddell </a:t>
            </a:r>
          </a:p>
          <a:p>
            <a:pPr algn="ctr"/>
            <a:r>
              <a:rPr lang="en-US" dirty="0">
                <a:solidFill>
                  <a:srgbClr val="C00000"/>
                </a:solidFill>
                <a:latin typeface="+mn-lt"/>
              </a:rPr>
              <a:t>SPER Methods Workshop</a:t>
            </a:r>
          </a:p>
        </p:txBody>
      </p:sp>
    </p:spTree>
    <p:extLst>
      <p:ext uri="{BB962C8B-B14F-4D97-AF65-F5344CB8AC3E}">
        <p14:creationId xmlns:p14="http://schemas.microsoft.com/office/powerpoint/2010/main" val="41523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3A7D-43AB-FC49-4ABC-771A46656C29}"/>
            </a:ext>
          </a:extLst>
        </p:cNvPr>
        <p:cNvGrpSpPr/>
        <p:nvPr/>
      </p:nvGrpSpPr>
      <p:grpSpPr>
        <a:xfrm>
          <a:off x="0" y="0"/>
          <a:ext cx="0" cy="0"/>
          <a:chOff x="0" y="0"/>
          <a:chExt cx="0" cy="0"/>
        </a:xfrm>
      </p:grpSpPr>
      <p:sp>
        <p:nvSpPr>
          <p:cNvPr id="7" name="Text Placeholder 1">
            <a:extLst>
              <a:ext uri="{FF2B5EF4-FFF2-40B4-BE49-F238E27FC236}">
                <a16:creationId xmlns:a16="http://schemas.microsoft.com/office/drawing/2014/main" id="{7EF02F96-EB49-E46F-9A3A-34DCAC26A677}"/>
              </a:ext>
            </a:extLst>
          </p:cNvPr>
          <p:cNvSpPr>
            <a:spLocks noGrp="1"/>
          </p:cNvSpPr>
          <p:nvPr>
            <p:ph type="body" sz="quarter" idx="11"/>
          </p:nvPr>
        </p:nvSpPr>
        <p:spPr>
          <a:xfrm>
            <a:off x="322729" y="1127050"/>
            <a:ext cx="4858871" cy="5513501"/>
          </a:xfrm>
        </p:spPr>
        <p:txBody>
          <a:bodyPr vert="horz" lIns="91440" tIns="45720" rIns="91440" bIns="45720" rtlCol="0">
            <a:noAutofit/>
          </a:bodyPr>
          <a:lstStyle/>
          <a:p>
            <a:pPr marL="342900" indent="-342900">
              <a:buFont typeface="Arial" panose="020B0604020202020204" pitchFamily="34" charset="0"/>
              <a:buChar char="•"/>
            </a:pPr>
            <a:r>
              <a:rPr lang="en-US" sz="2200" b="1" u="sng" dirty="0"/>
              <a:t>Staggered adoption</a:t>
            </a:r>
            <a:r>
              <a:rPr lang="en-US" sz="2200" b="1" dirty="0"/>
              <a:t>: </a:t>
            </a:r>
            <a:r>
              <a:rPr lang="en-US" sz="2200" b="0" dirty="0"/>
              <a:t>When treatments are adopted at multiple points in different groups over the study period</a:t>
            </a:r>
          </a:p>
          <a:p>
            <a:pPr marL="342900" indent="-342900">
              <a:buFont typeface="Arial" panose="020B0604020202020204" pitchFamily="34" charset="0"/>
              <a:buChar char="•"/>
            </a:pPr>
            <a:r>
              <a:rPr lang="en-US" sz="2200" b="1" u="sng" dirty="0"/>
              <a:t>Adoption cohort</a:t>
            </a:r>
            <a:r>
              <a:rPr lang="en-US" sz="2200" b="1" dirty="0"/>
              <a:t>: </a:t>
            </a:r>
            <a:r>
              <a:rPr lang="en-US" sz="2200" b="0" dirty="0"/>
              <a:t>The group of units treated at one time</a:t>
            </a:r>
          </a:p>
          <a:p>
            <a:pPr marL="342900" indent="-342900">
              <a:buFont typeface="Arial" panose="020B0604020202020204" pitchFamily="34" charset="0"/>
              <a:buChar char="•"/>
            </a:pPr>
            <a:r>
              <a:rPr lang="en-US" sz="2200" u="sng" dirty="0"/>
              <a:t>Heterogeneous treatment effect</a:t>
            </a:r>
            <a:r>
              <a:rPr lang="en-US" sz="2200" b="0" dirty="0"/>
              <a:t>: The  effect of the treatment varies by adoption cohort. </a:t>
            </a:r>
          </a:p>
          <a:p>
            <a:pPr marL="342900" indent="-342900">
              <a:buFont typeface="Arial" panose="020B0604020202020204" pitchFamily="34" charset="0"/>
              <a:buChar char="•"/>
            </a:pPr>
            <a:r>
              <a:rPr lang="en-US" sz="2200" u="sng" dirty="0"/>
              <a:t>Dynamic treatment effect</a:t>
            </a:r>
            <a:r>
              <a:rPr lang="en-US" sz="2200" b="0" dirty="0"/>
              <a:t>: The effect of the treatment changes over the course of follow-up</a:t>
            </a:r>
          </a:p>
          <a:p>
            <a:pPr marL="342900" indent="-342900">
              <a:buFont typeface="Arial" panose="020B0604020202020204" pitchFamily="34" charset="0"/>
              <a:buChar char="•"/>
            </a:pPr>
            <a:r>
              <a:rPr lang="en-US" sz="2200" u="sng" dirty="0"/>
              <a:t>Event-time study</a:t>
            </a:r>
            <a:r>
              <a:rPr lang="en-US" sz="2200" b="0" dirty="0"/>
              <a:t>: Aligning treated units with respect to timing of intervention </a:t>
            </a:r>
          </a:p>
          <a:p>
            <a:pPr marL="342900" indent="-342900">
              <a:buFont typeface="Arial" panose="020B0604020202020204" pitchFamily="34" charset="0"/>
              <a:buChar char="•"/>
            </a:pPr>
            <a:endParaRPr lang="en-US" sz="2200" b="1" dirty="0"/>
          </a:p>
        </p:txBody>
      </p:sp>
      <p:sp>
        <p:nvSpPr>
          <p:cNvPr id="2" name="Title 1">
            <a:extLst>
              <a:ext uri="{FF2B5EF4-FFF2-40B4-BE49-F238E27FC236}">
                <a16:creationId xmlns:a16="http://schemas.microsoft.com/office/drawing/2014/main" id="{228535DA-FBB6-6C78-41F7-C4DDEAE8F79B}"/>
              </a:ext>
            </a:extLst>
          </p:cNvPr>
          <p:cNvSpPr>
            <a:spLocks noGrp="1"/>
          </p:cNvSpPr>
          <p:nvPr>
            <p:ph type="title"/>
          </p:nvPr>
        </p:nvSpPr>
        <p:spPr>
          <a:xfrm>
            <a:off x="762000" y="259977"/>
            <a:ext cx="9457765" cy="1189037"/>
          </a:xfrm>
        </p:spPr>
        <p:txBody>
          <a:bodyPr anchor="t">
            <a:normAutofit/>
          </a:bodyPr>
          <a:lstStyle/>
          <a:p>
            <a:r>
              <a:rPr lang="en-US" sz="3700" dirty="0"/>
              <a:t>Important terminology</a:t>
            </a:r>
          </a:p>
        </p:txBody>
      </p:sp>
      <p:pic>
        <p:nvPicPr>
          <p:cNvPr id="3" name="Picture 2">
            <a:extLst>
              <a:ext uri="{FF2B5EF4-FFF2-40B4-BE49-F238E27FC236}">
                <a16:creationId xmlns:a16="http://schemas.microsoft.com/office/drawing/2014/main" id="{2DC62081-6808-AC99-92CC-259B8B675120}"/>
              </a:ext>
            </a:extLst>
          </p:cNvPr>
          <p:cNvPicPr>
            <a:picLocks noChangeAspect="1"/>
          </p:cNvPicPr>
          <p:nvPr/>
        </p:nvPicPr>
        <p:blipFill>
          <a:blip r:embed="rId3"/>
          <a:stretch>
            <a:fillRect/>
          </a:stretch>
        </p:blipFill>
        <p:spPr>
          <a:xfrm>
            <a:off x="5486399" y="999562"/>
            <a:ext cx="6400801" cy="5600701"/>
          </a:xfrm>
          <a:prstGeom prst="rect">
            <a:avLst/>
          </a:prstGeom>
          <a:ln w="12700">
            <a:solidFill>
              <a:schemeClr val="bg1"/>
            </a:solidFill>
          </a:ln>
        </p:spPr>
      </p:pic>
    </p:spTree>
    <p:extLst>
      <p:ext uri="{BB962C8B-B14F-4D97-AF65-F5344CB8AC3E}">
        <p14:creationId xmlns:p14="http://schemas.microsoft.com/office/powerpoint/2010/main" val="256561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2A36F-75D6-74BC-2699-23967A033CE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6527A03-3427-FE92-8AAB-376DAFB0D46B}"/>
              </a:ext>
            </a:extLst>
          </p:cNvPr>
          <p:cNvPicPr>
            <a:picLocks noChangeAspect="1"/>
          </p:cNvPicPr>
          <p:nvPr/>
        </p:nvPicPr>
        <p:blipFill>
          <a:blip r:embed="rId3"/>
          <a:stretch>
            <a:fillRect/>
          </a:stretch>
        </p:blipFill>
        <p:spPr>
          <a:xfrm>
            <a:off x="5486399" y="999562"/>
            <a:ext cx="6400801" cy="5600701"/>
          </a:xfrm>
          <a:prstGeom prst="rect">
            <a:avLst/>
          </a:prstGeom>
          <a:ln w="12700">
            <a:solidFill>
              <a:schemeClr val="bg1"/>
            </a:solidFill>
          </a:ln>
        </p:spPr>
      </p:pic>
      <p:sp>
        <p:nvSpPr>
          <p:cNvPr id="2" name="Title 1">
            <a:extLst>
              <a:ext uri="{FF2B5EF4-FFF2-40B4-BE49-F238E27FC236}">
                <a16:creationId xmlns:a16="http://schemas.microsoft.com/office/drawing/2014/main" id="{08A442AB-AEFB-E263-53C4-44F3F83D7178}"/>
              </a:ext>
            </a:extLst>
          </p:cNvPr>
          <p:cNvSpPr>
            <a:spLocks noGrp="1"/>
          </p:cNvSpPr>
          <p:nvPr>
            <p:ph type="title"/>
          </p:nvPr>
        </p:nvSpPr>
        <p:spPr>
          <a:xfrm>
            <a:off x="762000" y="259977"/>
            <a:ext cx="9457765" cy="1189037"/>
          </a:xfrm>
        </p:spPr>
        <p:txBody>
          <a:bodyPr anchor="t">
            <a:normAutofit/>
          </a:bodyPr>
          <a:lstStyle/>
          <a:p>
            <a:r>
              <a:rPr lang="en-US" sz="3700" dirty="0"/>
              <a:t>Important terminology</a:t>
            </a:r>
          </a:p>
        </p:txBody>
      </p:sp>
      <p:sp>
        <p:nvSpPr>
          <p:cNvPr id="3" name="Right Brace 2">
            <a:extLst>
              <a:ext uri="{FF2B5EF4-FFF2-40B4-BE49-F238E27FC236}">
                <a16:creationId xmlns:a16="http://schemas.microsoft.com/office/drawing/2014/main" id="{A1C744BB-4D1B-A84B-3BD8-C7D91939C771}"/>
              </a:ext>
            </a:extLst>
          </p:cNvPr>
          <p:cNvSpPr/>
          <p:nvPr/>
        </p:nvSpPr>
        <p:spPr>
          <a:xfrm>
            <a:off x="8823563" y="1449015"/>
            <a:ext cx="299172" cy="100858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D31B43E-5436-019C-8C1D-53180D4858AA}"/>
              </a:ext>
            </a:extLst>
          </p:cNvPr>
          <p:cNvSpPr txBox="1"/>
          <p:nvPr/>
        </p:nvSpPr>
        <p:spPr>
          <a:xfrm>
            <a:off x="9167037" y="1799541"/>
            <a:ext cx="2167166" cy="276999"/>
          </a:xfrm>
          <a:prstGeom prst="rect">
            <a:avLst/>
          </a:prstGeom>
          <a:noFill/>
        </p:spPr>
        <p:txBody>
          <a:bodyPr wrap="square" rtlCol="0">
            <a:spAutoFit/>
          </a:bodyPr>
          <a:lstStyle/>
          <a:p>
            <a:r>
              <a:rPr lang="en-US" sz="1200" dirty="0">
                <a:solidFill>
                  <a:schemeClr val="bg1"/>
                </a:solidFill>
              </a:rPr>
              <a:t>0.145 – 0.13 = 0.015</a:t>
            </a:r>
          </a:p>
        </p:txBody>
      </p:sp>
      <p:sp>
        <p:nvSpPr>
          <p:cNvPr id="6" name="TextBox 5">
            <a:extLst>
              <a:ext uri="{FF2B5EF4-FFF2-40B4-BE49-F238E27FC236}">
                <a16:creationId xmlns:a16="http://schemas.microsoft.com/office/drawing/2014/main" id="{22643221-2465-B063-AE93-93E67F4B8575}"/>
              </a:ext>
            </a:extLst>
          </p:cNvPr>
          <p:cNvSpPr txBox="1"/>
          <p:nvPr/>
        </p:nvSpPr>
        <p:spPr>
          <a:xfrm>
            <a:off x="7739980" y="3709295"/>
            <a:ext cx="2167166" cy="276999"/>
          </a:xfrm>
          <a:prstGeom prst="rect">
            <a:avLst/>
          </a:prstGeom>
          <a:noFill/>
        </p:spPr>
        <p:txBody>
          <a:bodyPr wrap="square" rtlCol="0">
            <a:spAutoFit/>
          </a:bodyPr>
          <a:lstStyle/>
          <a:p>
            <a:r>
              <a:rPr lang="en-US" sz="1200" dirty="0">
                <a:solidFill>
                  <a:schemeClr val="bg1"/>
                </a:solidFill>
              </a:rPr>
              <a:t>0.12 – 0.10 = 0.02</a:t>
            </a:r>
          </a:p>
        </p:txBody>
      </p:sp>
      <p:sp>
        <p:nvSpPr>
          <p:cNvPr id="8" name="Right Brace 7">
            <a:extLst>
              <a:ext uri="{FF2B5EF4-FFF2-40B4-BE49-F238E27FC236}">
                <a16:creationId xmlns:a16="http://schemas.microsoft.com/office/drawing/2014/main" id="{C2BCB7DA-DE83-4CED-969B-5D8A2854032D}"/>
              </a:ext>
            </a:extLst>
          </p:cNvPr>
          <p:cNvSpPr/>
          <p:nvPr/>
        </p:nvSpPr>
        <p:spPr>
          <a:xfrm>
            <a:off x="7315201" y="3083443"/>
            <a:ext cx="413732" cy="139687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 Placeholder 1">
            <a:extLst>
              <a:ext uri="{FF2B5EF4-FFF2-40B4-BE49-F238E27FC236}">
                <a16:creationId xmlns:a16="http://schemas.microsoft.com/office/drawing/2014/main" id="{651FCE99-4CF1-B5FC-59AF-CACA1A1D73A0}"/>
              </a:ext>
            </a:extLst>
          </p:cNvPr>
          <p:cNvSpPr txBox="1">
            <a:spLocks/>
          </p:cNvSpPr>
          <p:nvPr/>
        </p:nvSpPr>
        <p:spPr>
          <a:xfrm>
            <a:off x="322729" y="1127050"/>
            <a:ext cx="4858871" cy="55135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4">
                    <a:lumMod val="50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accent4">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Arial" panose="020B0604020202020204" pitchFamily="34" charset="0"/>
              <a:buChar char="•"/>
            </a:pPr>
            <a:r>
              <a:rPr lang="en-US" sz="2200" u="sng" dirty="0"/>
              <a:t>Staggered adoption</a:t>
            </a:r>
            <a:r>
              <a:rPr lang="en-US" sz="2200" dirty="0"/>
              <a:t>: </a:t>
            </a:r>
            <a:r>
              <a:rPr lang="en-US" sz="2200" b="0" dirty="0"/>
              <a:t>When treatments are adopted at multiple points in different groups over the study period</a:t>
            </a:r>
          </a:p>
          <a:p>
            <a:pPr marL="342900" indent="-342900" fontAlgn="auto">
              <a:spcAft>
                <a:spcPts val="0"/>
              </a:spcAft>
              <a:buFont typeface="Arial" panose="020B0604020202020204" pitchFamily="34" charset="0"/>
              <a:buChar char="•"/>
            </a:pPr>
            <a:r>
              <a:rPr lang="en-US" sz="2200" u="sng" dirty="0"/>
              <a:t>Adoption cohort</a:t>
            </a:r>
            <a:r>
              <a:rPr lang="en-US" sz="2200" dirty="0"/>
              <a:t>: </a:t>
            </a:r>
            <a:r>
              <a:rPr lang="en-US" sz="2200" b="0" dirty="0"/>
              <a:t>The group of units treated at one time</a:t>
            </a:r>
          </a:p>
          <a:p>
            <a:pPr marL="342900" indent="-342900" fontAlgn="auto">
              <a:spcAft>
                <a:spcPts val="0"/>
              </a:spcAft>
              <a:buFont typeface="Arial" panose="020B0604020202020204" pitchFamily="34" charset="0"/>
              <a:buChar char="•"/>
            </a:pPr>
            <a:r>
              <a:rPr lang="en-US" sz="2200" u="sng" dirty="0"/>
              <a:t>Heterogeneous treatment effect</a:t>
            </a:r>
            <a:r>
              <a:rPr lang="en-US" sz="2200" b="0" dirty="0"/>
              <a:t>: The  effect of the treatment varies by adoption cohort. </a:t>
            </a:r>
          </a:p>
          <a:p>
            <a:pPr marL="342900" indent="-342900" fontAlgn="auto">
              <a:spcAft>
                <a:spcPts val="0"/>
              </a:spcAft>
              <a:buFont typeface="Arial" panose="020B0604020202020204" pitchFamily="34" charset="0"/>
              <a:buChar char="•"/>
            </a:pPr>
            <a:r>
              <a:rPr lang="en-US" sz="2200" u="sng" dirty="0"/>
              <a:t>Dynamic treatment effect</a:t>
            </a:r>
            <a:r>
              <a:rPr lang="en-US" sz="2200" b="0" dirty="0"/>
              <a:t>: The effect of the treatment changes over the course of follow-up</a:t>
            </a:r>
          </a:p>
          <a:p>
            <a:pPr marL="342900" indent="-342900" fontAlgn="auto">
              <a:spcAft>
                <a:spcPts val="0"/>
              </a:spcAft>
              <a:buFont typeface="Arial" panose="020B0604020202020204" pitchFamily="34" charset="0"/>
              <a:buChar char="•"/>
            </a:pPr>
            <a:r>
              <a:rPr lang="en-US" sz="2200" u="sng" dirty="0"/>
              <a:t>Event-time study</a:t>
            </a:r>
            <a:r>
              <a:rPr lang="en-US" sz="2200" b="0" dirty="0"/>
              <a:t>: Aligning units with respect to timing of intervention </a:t>
            </a:r>
          </a:p>
          <a:p>
            <a:pPr marL="342900" indent="-342900" fontAlgn="auto">
              <a:spcAft>
                <a:spcPts val="0"/>
              </a:spcAft>
              <a:buFont typeface="Arial" panose="020B0604020202020204" pitchFamily="34" charset="0"/>
              <a:buChar char="•"/>
            </a:pPr>
            <a:endParaRPr lang="en-US" sz="2200" dirty="0"/>
          </a:p>
        </p:txBody>
      </p:sp>
      <p:sp>
        <p:nvSpPr>
          <p:cNvPr id="5" name="Right Brace 4">
            <a:extLst>
              <a:ext uri="{FF2B5EF4-FFF2-40B4-BE49-F238E27FC236}">
                <a16:creationId xmlns:a16="http://schemas.microsoft.com/office/drawing/2014/main" id="{CC20F2A7-532B-D24E-1788-F6CA523DB614}"/>
              </a:ext>
            </a:extLst>
          </p:cNvPr>
          <p:cNvSpPr/>
          <p:nvPr/>
        </p:nvSpPr>
        <p:spPr>
          <a:xfrm rot="5400000">
            <a:off x="6835788" y="5200058"/>
            <a:ext cx="212389" cy="727788"/>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D3F94E0-2C54-BAC6-047F-33461A9A9610}"/>
              </a:ext>
            </a:extLst>
          </p:cNvPr>
          <p:cNvSpPr txBox="1"/>
          <p:nvPr/>
        </p:nvSpPr>
        <p:spPr>
          <a:xfrm>
            <a:off x="6369870" y="5651409"/>
            <a:ext cx="1809171" cy="276999"/>
          </a:xfrm>
          <a:prstGeom prst="rect">
            <a:avLst/>
          </a:prstGeom>
          <a:noFill/>
        </p:spPr>
        <p:txBody>
          <a:bodyPr wrap="square" rtlCol="0">
            <a:spAutoFit/>
          </a:bodyPr>
          <a:lstStyle/>
          <a:p>
            <a:r>
              <a:rPr lang="en-US" sz="1200" dirty="0">
                <a:solidFill>
                  <a:schemeClr val="bg1"/>
                </a:solidFill>
              </a:rPr>
              <a:t>0.09 – 0.0875 = 0.0025</a:t>
            </a:r>
          </a:p>
        </p:txBody>
      </p:sp>
      <p:sp>
        <p:nvSpPr>
          <p:cNvPr id="10" name="TextBox 9">
            <a:extLst>
              <a:ext uri="{FF2B5EF4-FFF2-40B4-BE49-F238E27FC236}">
                <a16:creationId xmlns:a16="http://schemas.microsoft.com/office/drawing/2014/main" id="{3EEC6792-70F6-9E84-07EC-34AA3DC0C673}"/>
              </a:ext>
            </a:extLst>
          </p:cNvPr>
          <p:cNvSpPr txBox="1"/>
          <p:nvPr/>
        </p:nvSpPr>
        <p:spPr>
          <a:xfrm>
            <a:off x="7952110" y="5131986"/>
            <a:ext cx="1953889" cy="276999"/>
          </a:xfrm>
          <a:prstGeom prst="rect">
            <a:avLst/>
          </a:prstGeom>
          <a:noFill/>
        </p:spPr>
        <p:txBody>
          <a:bodyPr wrap="square" rtlCol="0">
            <a:spAutoFit/>
          </a:bodyPr>
          <a:lstStyle/>
          <a:p>
            <a:r>
              <a:rPr lang="en-US" sz="1200" dirty="0">
                <a:solidFill>
                  <a:schemeClr val="bg1"/>
                </a:solidFill>
              </a:rPr>
              <a:t>0.085 – 0.0825 = 0.0025</a:t>
            </a:r>
          </a:p>
        </p:txBody>
      </p:sp>
      <p:sp>
        <p:nvSpPr>
          <p:cNvPr id="13" name="Right Brace 12">
            <a:extLst>
              <a:ext uri="{FF2B5EF4-FFF2-40B4-BE49-F238E27FC236}">
                <a16:creationId xmlns:a16="http://schemas.microsoft.com/office/drawing/2014/main" id="{18F5DE68-974F-8058-5598-11609786B017}"/>
              </a:ext>
            </a:extLst>
          </p:cNvPr>
          <p:cNvSpPr/>
          <p:nvPr/>
        </p:nvSpPr>
        <p:spPr>
          <a:xfrm rot="16200000">
            <a:off x="8436742" y="5093863"/>
            <a:ext cx="212389" cy="727788"/>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171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7C41-EEAA-2558-2C4D-C6FAFE276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E6FD7-7264-721F-2C06-59C51D4A16DC}"/>
              </a:ext>
            </a:extLst>
          </p:cNvPr>
          <p:cNvSpPr>
            <a:spLocks noGrp="1"/>
          </p:cNvSpPr>
          <p:nvPr>
            <p:ph type="title"/>
          </p:nvPr>
        </p:nvSpPr>
        <p:spPr>
          <a:xfrm>
            <a:off x="762000" y="259977"/>
            <a:ext cx="9457765" cy="1189037"/>
          </a:xfrm>
        </p:spPr>
        <p:txBody>
          <a:bodyPr anchor="t">
            <a:normAutofit/>
          </a:bodyPr>
          <a:lstStyle/>
          <a:p>
            <a:r>
              <a:rPr lang="en-US" sz="3700" dirty="0"/>
              <a:t>Important terminology</a:t>
            </a:r>
          </a:p>
        </p:txBody>
      </p:sp>
      <p:sp>
        <p:nvSpPr>
          <p:cNvPr id="11" name="Text Placeholder 1">
            <a:extLst>
              <a:ext uri="{FF2B5EF4-FFF2-40B4-BE49-F238E27FC236}">
                <a16:creationId xmlns:a16="http://schemas.microsoft.com/office/drawing/2014/main" id="{3EB4E667-F4F4-4910-7A00-A19BFA78F838}"/>
              </a:ext>
            </a:extLst>
          </p:cNvPr>
          <p:cNvSpPr txBox="1">
            <a:spLocks/>
          </p:cNvSpPr>
          <p:nvPr/>
        </p:nvSpPr>
        <p:spPr>
          <a:xfrm>
            <a:off x="322729" y="1127050"/>
            <a:ext cx="4858871" cy="55135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4">
                    <a:lumMod val="50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accent4">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Arial" panose="020B0604020202020204" pitchFamily="34" charset="0"/>
              <a:buChar char="•"/>
            </a:pPr>
            <a:r>
              <a:rPr lang="en-US" sz="2200" u="sng" dirty="0"/>
              <a:t>Staggered adoption</a:t>
            </a:r>
            <a:r>
              <a:rPr lang="en-US" sz="2200" dirty="0"/>
              <a:t>: </a:t>
            </a:r>
            <a:r>
              <a:rPr lang="en-US" sz="2200" b="0" dirty="0"/>
              <a:t>When treatments are adopted at multiple points in different groups over the study period</a:t>
            </a:r>
          </a:p>
          <a:p>
            <a:pPr marL="342900" indent="-342900" fontAlgn="auto">
              <a:spcAft>
                <a:spcPts val="0"/>
              </a:spcAft>
              <a:buFont typeface="Arial" panose="020B0604020202020204" pitchFamily="34" charset="0"/>
              <a:buChar char="•"/>
            </a:pPr>
            <a:r>
              <a:rPr lang="en-US" sz="2200" u="sng" dirty="0"/>
              <a:t>Adoption cohort</a:t>
            </a:r>
            <a:r>
              <a:rPr lang="en-US" sz="2200" dirty="0"/>
              <a:t>: </a:t>
            </a:r>
            <a:r>
              <a:rPr lang="en-US" sz="2200" b="0" dirty="0"/>
              <a:t>The group of units treated at one time</a:t>
            </a:r>
          </a:p>
          <a:p>
            <a:pPr marL="342900" indent="-342900" fontAlgn="auto">
              <a:spcAft>
                <a:spcPts val="0"/>
              </a:spcAft>
              <a:buFont typeface="Arial" panose="020B0604020202020204" pitchFamily="34" charset="0"/>
              <a:buChar char="•"/>
            </a:pPr>
            <a:r>
              <a:rPr lang="en-US" sz="2200" u="sng" dirty="0"/>
              <a:t>Heterogeneous treatment effect</a:t>
            </a:r>
            <a:r>
              <a:rPr lang="en-US" sz="2200" b="0" dirty="0"/>
              <a:t>: The  effect of the treatment varies by adoption cohort. </a:t>
            </a:r>
          </a:p>
          <a:p>
            <a:pPr marL="342900" indent="-342900" fontAlgn="auto">
              <a:spcAft>
                <a:spcPts val="0"/>
              </a:spcAft>
              <a:buFont typeface="Arial" panose="020B0604020202020204" pitchFamily="34" charset="0"/>
              <a:buChar char="•"/>
            </a:pPr>
            <a:r>
              <a:rPr lang="en-US" sz="2200" u="sng" dirty="0"/>
              <a:t>Dynamic treatment effect</a:t>
            </a:r>
            <a:r>
              <a:rPr lang="en-US" sz="2200" b="0" dirty="0"/>
              <a:t>: The effect of the treatment changes over the course of follow-up</a:t>
            </a:r>
          </a:p>
          <a:p>
            <a:pPr marL="342900" indent="-342900" fontAlgn="auto">
              <a:spcAft>
                <a:spcPts val="0"/>
              </a:spcAft>
              <a:buFont typeface="Arial" panose="020B0604020202020204" pitchFamily="34" charset="0"/>
              <a:buChar char="•"/>
            </a:pPr>
            <a:r>
              <a:rPr lang="en-US" sz="2200" u="sng" dirty="0"/>
              <a:t>Event-time study</a:t>
            </a:r>
            <a:r>
              <a:rPr lang="en-US" sz="2200" b="0" dirty="0"/>
              <a:t>: Aligning units with respect to timing of intervention </a:t>
            </a:r>
          </a:p>
          <a:p>
            <a:pPr marL="342900" indent="-342900" fontAlgn="auto">
              <a:spcAft>
                <a:spcPts val="0"/>
              </a:spcAft>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11FE1A29-FFE7-3236-2794-23754A2A4434}"/>
              </a:ext>
            </a:extLst>
          </p:cNvPr>
          <p:cNvPicPr>
            <a:picLocks noChangeAspect="1"/>
          </p:cNvPicPr>
          <p:nvPr/>
        </p:nvPicPr>
        <p:blipFill>
          <a:blip r:embed="rId3"/>
          <a:stretch>
            <a:fillRect/>
          </a:stretch>
        </p:blipFill>
        <p:spPr>
          <a:xfrm>
            <a:off x="5538907" y="1012805"/>
            <a:ext cx="6383108" cy="5585218"/>
          </a:xfrm>
          <a:prstGeom prst="rect">
            <a:avLst/>
          </a:prstGeom>
          <a:ln w="12700">
            <a:solidFill>
              <a:schemeClr val="bg1"/>
            </a:solidFill>
          </a:ln>
        </p:spPr>
      </p:pic>
    </p:spTree>
    <p:extLst>
      <p:ext uri="{BB962C8B-B14F-4D97-AF65-F5344CB8AC3E}">
        <p14:creationId xmlns:p14="http://schemas.microsoft.com/office/powerpoint/2010/main" val="301857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834E6-E6B5-06E8-95B6-FC415066AC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04EE7B-174B-DA04-6F62-DE8EAE293AE3}"/>
              </a:ext>
            </a:extLst>
          </p:cNvPr>
          <p:cNvSpPr>
            <a:spLocks noGrp="1"/>
          </p:cNvSpPr>
          <p:nvPr>
            <p:ph type="body" sz="quarter" idx="11"/>
          </p:nvPr>
        </p:nvSpPr>
        <p:spPr>
          <a:xfrm>
            <a:off x="762000" y="1905000"/>
            <a:ext cx="8519160" cy="3276600"/>
          </a:xfrm>
        </p:spPr>
        <p:txBody>
          <a:bodyPr>
            <a:normAutofit/>
          </a:bodyPr>
          <a:lstStyle/>
          <a:p>
            <a:r>
              <a:rPr lang="en-US" dirty="0"/>
              <a:t>Group-time average treatment effect on the treated (Group-time ATT)</a:t>
            </a:r>
            <a:r>
              <a:rPr lang="en-US" baseline="30000" dirty="0"/>
              <a:t>1</a:t>
            </a:r>
          </a:p>
          <a:p>
            <a:r>
              <a:rPr lang="en-US" dirty="0"/>
              <a:t>Cohort average treatment effects on the treated (Cohort ATT)</a:t>
            </a:r>
            <a:r>
              <a:rPr lang="en-US" baseline="30000" dirty="0"/>
              <a:t>2</a:t>
            </a:r>
          </a:p>
          <a:p>
            <a:r>
              <a:rPr lang="en-US" dirty="0"/>
              <a:t>Target trial approach</a:t>
            </a:r>
            <a:r>
              <a:rPr lang="en-US" baseline="30000" dirty="0"/>
              <a:t>3</a:t>
            </a:r>
          </a:p>
          <a:p>
            <a:endParaRPr lang="en-US" dirty="0"/>
          </a:p>
        </p:txBody>
      </p:sp>
      <p:sp>
        <p:nvSpPr>
          <p:cNvPr id="2" name="Title 1">
            <a:extLst>
              <a:ext uri="{FF2B5EF4-FFF2-40B4-BE49-F238E27FC236}">
                <a16:creationId xmlns:a16="http://schemas.microsoft.com/office/drawing/2014/main" id="{9BB8DAC4-4C98-EC5B-2BB1-C5DD5960CB35}"/>
              </a:ext>
            </a:extLst>
          </p:cNvPr>
          <p:cNvSpPr>
            <a:spLocks noGrp="1"/>
          </p:cNvSpPr>
          <p:nvPr>
            <p:ph type="title"/>
          </p:nvPr>
        </p:nvSpPr>
        <p:spPr>
          <a:xfrm>
            <a:off x="761999" y="715961"/>
            <a:ext cx="6476999" cy="1189037"/>
          </a:xfrm>
        </p:spPr>
        <p:txBody>
          <a:bodyPr anchor="t">
            <a:normAutofit/>
          </a:bodyPr>
          <a:lstStyle/>
          <a:p>
            <a:r>
              <a:rPr lang="en-US" dirty="0"/>
              <a:t>Alternate methods</a:t>
            </a:r>
          </a:p>
        </p:txBody>
      </p:sp>
      <p:sp>
        <p:nvSpPr>
          <p:cNvPr id="4" name="TextBox 3">
            <a:extLst>
              <a:ext uri="{FF2B5EF4-FFF2-40B4-BE49-F238E27FC236}">
                <a16:creationId xmlns:a16="http://schemas.microsoft.com/office/drawing/2014/main" id="{F2B2F88D-FEF1-A1F3-8D92-DAC0F99B2C6D}"/>
              </a:ext>
            </a:extLst>
          </p:cNvPr>
          <p:cNvSpPr txBox="1"/>
          <p:nvPr/>
        </p:nvSpPr>
        <p:spPr>
          <a:xfrm>
            <a:off x="351692" y="5638800"/>
            <a:ext cx="10925907" cy="1384995"/>
          </a:xfrm>
          <a:prstGeom prst="rect">
            <a:avLst/>
          </a:prstGeom>
          <a:noFill/>
        </p:spPr>
        <p:txBody>
          <a:bodyPr wrap="square" rtlCol="0">
            <a:spAutoFit/>
          </a:bodyPr>
          <a:lstStyle/>
          <a:p>
            <a:r>
              <a:rPr lang="en-US" sz="1200" baseline="30000" dirty="0">
                <a:solidFill>
                  <a:schemeClr val="bg1"/>
                </a:solidFill>
                <a:latin typeface="+mn-lt"/>
              </a:rPr>
              <a:t>1</a:t>
            </a:r>
            <a:r>
              <a:rPr lang="en-US" sz="1200" dirty="0">
                <a:solidFill>
                  <a:schemeClr val="bg1"/>
                </a:solidFill>
                <a:latin typeface="+mn-lt"/>
              </a:rPr>
              <a:t>Callaway B, </a:t>
            </a:r>
            <a:r>
              <a:rPr lang="en-US" sz="1200" dirty="0" err="1">
                <a:solidFill>
                  <a:schemeClr val="bg1"/>
                </a:solidFill>
                <a:latin typeface="+mn-lt"/>
              </a:rPr>
              <a:t>Sant’Anna</a:t>
            </a:r>
            <a:r>
              <a:rPr lang="en-US" sz="1200" dirty="0">
                <a:solidFill>
                  <a:schemeClr val="bg1"/>
                </a:solidFill>
                <a:latin typeface="+mn-lt"/>
              </a:rPr>
              <a:t> PH. Difference-in-differences with multiple time periods. Journal of Econometrics. 2021 Dec 1;225(2):200-30.</a:t>
            </a:r>
          </a:p>
          <a:p>
            <a:r>
              <a:rPr lang="en-US" sz="1200" baseline="30000" dirty="0">
                <a:solidFill>
                  <a:schemeClr val="bg1"/>
                </a:solidFill>
                <a:latin typeface="+mn-lt"/>
              </a:rPr>
              <a:t>2</a:t>
            </a:r>
            <a:r>
              <a:rPr lang="en-US" sz="1200" dirty="0">
                <a:solidFill>
                  <a:schemeClr val="bg1"/>
                </a:solidFill>
                <a:latin typeface="+mn-lt"/>
              </a:rPr>
              <a:t>Sun L, Abraham S. Estimating dynamic treatment effects in event studies with heterogeneous treatment effects. Journal of Econometrics. 2021 Dec 1;225(2):175-99.</a:t>
            </a:r>
          </a:p>
          <a:p>
            <a:r>
              <a:rPr lang="en-US" sz="1200" baseline="30000" dirty="0">
                <a:solidFill>
                  <a:schemeClr val="bg1"/>
                </a:solidFill>
                <a:latin typeface="+mn-lt"/>
              </a:rPr>
              <a:t>3</a:t>
            </a:r>
            <a:r>
              <a:rPr lang="en-US" sz="1200" dirty="0">
                <a:solidFill>
                  <a:schemeClr val="bg1"/>
                </a:solidFill>
                <a:latin typeface="+mn-lt"/>
              </a:rPr>
              <a:t>Ben-Michael E, Feller A, Stuart EA. A trial emulation approach for policy evaluations with group-level longitudinal data. Epidemiology (Cambridge, Mass.). 2021 Jul;32(4):533.</a:t>
            </a:r>
          </a:p>
          <a:p>
            <a:endParaRPr lang="en-US" sz="1200" dirty="0">
              <a:solidFill>
                <a:schemeClr val="bg1"/>
              </a:solidFill>
              <a:latin typeface="+mn-lt"/>
            </a:endParaRPr>
          </a:p>
          <a:p>
            <a:endParaRPr lang="en-US" sz="1200" dirty="0">
              <a:solidFill>
                <a:schemeClr val="bg1"/>
              </a:solidFill>
              <a:latin typeface="+mn-lt"/>
            </a:endParaRPr>
          </a:p>
        </p:txBody>
      </p:sp>
    </p:spTree>
    <p:extLst>
      <p:ext uri="{BB962C8B-B14F-4D97-AF65-F5344CB8AC3E}">
        <p14:creationId xmlns:p14="http://schemas.microsoft.com/office/powerpoint/2010/main" val="11997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9179B-9E26-864C-8CD6-70ED8248EC66}"/>
              </a:ext>
            </a:extLst>
          </p:cNvPr>
          <p:cNvSpPr>
            <a:spLocks noGrp="1"/>
          </p:cNvSpPr>
          <p:nvPr>
            <p:ph type="body" sz="quarter" idx="11"/>
          </p:nvPr>
        </p:nvSpPr>
        <p:spPr>
          <a:xfrm>
            <a:off x="761999" y="1729456"/>
            <a:ext cx="7042298" cy="4508205"/>
          </a:xfrm>
        </p:spPr>
        <p:txBody>
          <a:bodyPr>
            <a:normAutofit lnSpcReduction="10000"/>
          </a:bodyPr>
          <a:lstStyle/>
          <a:p>
            <a:r>
              <a:rPr lang="en-US" dirty="0">
                <a:solidFill>
                  <a:schemeClr val="accent3">
                    <a:lumMod val="50000"/>
                  </a:schemeClr>
                </a:solidFill>
              </a:rPr>
              <a:t>Estimates the ATT for all adoption cohorts separately</a:t>
            </a:r>
          </a:p>
          <a:p>
            <a:pPr marL="285750" indent="-285750">
              <a:buFont typeface="Arial" panose="020B0604020202020204" pitchFamily="34" charset="0"/>
              <a:buChar char="•"/>
            </a:pPr>
            <a:r>
              <a:rPr lang="en-US" b="0" dirty="0">
                <a:solidFill>
                  <a:schemeClr val="accent3">
                    <a:lumMod val="50000"/>
                  </a:schemeClr>
                </a:solidFill>
              </a:rPr>
              <a:t>Can use an outcome regression, propensity score, or doubly-robust combination of the two</a:t>
            </a:r>
          </a:p>
          <a:p>
            <a:pPr lvl="1"/>
            <a:r>
              <a:rPr lang="en-US" dirty="0">
                <a:solidFill>
                  <a:schemeClr val="accent3">
                    <a:lumMod val="50000"/>
                  </a:schemeClr>
                </a:solidFill>
              </a:rPr>
              <a:t>Note that treatment cannot turn on and then off, must be permanent </a:t>
            </a:r>
          </a:p>
          <a:p>
            <a:pPr lvl="1"/>
            <a:endParaRPr lang="en-US" dirty="0">
              <a:solidFill>
                <a:schemeClr val="accent3">
                  <a:lumMod val="50000"/>
                </a:schemeClr>
              </a:solidFill>
            </a:endParaRPr>
          </a:p>
          <a:p>
            <a:r>
              <a:rPr lang="en-US" dirty="0">
                <a:solidFill>
                  <a:schemeClr val="accent3">
                    <a:lumMod val="50000"/>
                  </a:schemeClr>
                </a:solidFill>
              </a:rPr>
              <a:t>Estimate the propensity score for being treated at a single time point</a:t>
            </a:r>
          </a:p>
          <a:p>
            <a:pPr lvl="1"/>
            <a:r>
              <a:rPr lang="en-US" dirty="0">
                <a:solidFill>
                  <a:schemeClr val="accent3">
                    <a:lumMod val="50000"/>
                  </a:schemeClr>
                </a:solidFill>
              </a:rPr>
              <a:t>Units used as controls are those who are never treated or have not-yet-been treated</a:t>
            </a:r>
          </a:p>
          <a:p>
            <a:pPr lvl="1"/>
            <a:r>
              <a:rPr lang="en-US" dirty="0">
                <a:solidFill>
                  <a:schemeClr val="accent3">
                    <a:lumMod val="50000"/>
                  </a:schemeClr>
                </a:solidFill>
              </a:rPr>
              <a:t>Does NOT use already treated due to their treatment dynamics potentially messing things up </a:t>
            </a:r>
          </a:p>
          <a:p>
            <a:pPr lvl="1"/>
            <a:endParaRPr lang="en-US" dirty="0">
              <a:solidFill>
                <a:schemeClr val="accent3">
                  <a:lumMod val="50000"/>
                </a:schemeClr>
              </a:solidFill>
            </a:endParaRPr>
          </a:p>
          <a:p>
            <a:r>
              <a:rPr lang="en-US" dirty="0">
                <a:solidFill>
                  <a:schemeClr val="accent3">
                    <a:lumMod val="50000"/>
                  </a:schemeClr>
                </a:solidFill>
              </a:rPr>
              <a:t>Summarize individual ATTs into an overall estimate of effect</a:t>
            </a:r>
          </a:p>
        </p:txBody>
      </p:sp>
      <p:sp>
        <p:nvSpPr>
          <p:cNvPr id="2" name="Title 1">
            <a:extLst>
              <a:ext uri="{FF2B5EF4-FFF2-40B4-BE49-F238E27FC236}">
                <a16:creationId xmlns:a16="http://schemas.microsoft.com/office/drawing/2014/main" id="{A130864C-52D2-6B4F-9EC4-6022780C2DCC}"/>
              </a:ext>
            </a:extLst>
          </p:cNvPr>
          <p:cNvSpPr>
            <a:spLocks noGrp="1"/>
          </p:cNvSpPr>
          <p:nvPr>
            <p:ph type="title"/>
          </p:nvPr>
        </p:nvSpPr>
        <p:spPr>
          <a:xfrm>
            <a:off x="761999" y="715962"/>
            <a:ext cx="6476999" cy="368008"/>
          </a:xfrm>
        </p:spPr>
        <p:txBody>
          <a:bodyPr anchor="t">
            <a:noAutofit/>
          </a:bodyPr>
          <a:lstStyle/>
          <a:p>
            <a:r>
              <a:rPr lang="en-US" dirty="0"/>
              <a:t>Group-time ATT</a:t>
            </a:r>
            <a:r>
              <a:rPr lang="en-US" baseline="30000" dirty="0"/>
              <a:t>1</a:t>
            </a:r>
            <a:endParaRPr lang="en-US" dirty="0"/>
          </a:p>
        </p:txBody>
      </p:sp>
      <p:sp>
        <p:nvSpPr>
          <p:cNvPr id="4" name="TextBox 3">
            <a:extLst>
              <a:ext uri="{FF2B5EF4-FFF2-40B4-BE49-F238E27FC236}">
                <a16:creationId xmlns:a16="http://schemas.microsoft.com/office/drawing/2014/main" id="{396C2993-97F3-35B4-8746-8A2E7E602C8E}"/>
              </a:ext>
            </a:extLst>
          </p:cNvPr>
          <p:cNvSpPr txBox="1"/>
          <p:nvPr/>
        </p:nvSpPr>
        <p:spPr>
          <a:xfrm>
            <a:off x="404037" y="6379535"/>
            <a:ext cx="8080745" cy="276999"/>
          </a:xfrm>
          <a:prstGeom prst="rect">
            <a:avLst/>
          </a:prstGeom>
          <a:noFill/>
        </p:spPr>
        <p:txBody>
          <a:bodyPr wrap="square" rtlCol="0">
            <a:spAutoFit/>
          </a:bodyPr>
          <a:lstStyle/>
          <a:p>
            <a:r>
              <a:rPr lang="en-US" sz="1200" baseline="30000" dirty="0">
                <a:solidFill>
                  <a:schemeClr val="accent3">
                    <a:lumMod val="50000"/>
                  </a:schemeClr>
                </a:solidFill>
                <a:latin typeface="+mn-lt"/>
              </a:rPr>
              <a:t>1</a:t>
            </a:r>
            <a:r>
              <a:rPr lang="en-US" sz="1200" dirty="0">
                <a:solidFill>
                  <a:schemeClr val="accent3">
                    <a:lumMod val="50000"/>
                  </a:schemeClr>
                </a:solidFill>
                <a:latin typeface="+mn-lt"/>
              </a:rPr>
              <a:t>Callaway B, Sant’Anna PH. Difference-in-differences with multiple time periods. Journal of Econometrics. 2020 Dec 17.</a:t>
            </a:r>
          </a:p>
        </p:txBody>
      </p:sp>
    </p:spTree>
    <p:extLst>
      <p:ext uri="{BB962C8B-B14F-4D97-AF65-F5344CB8AC3E}">
        <p14:creationId xmlns:p14="http://schemas.microsoft.com/office/powerpoint/2010/main" val="38356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2123365"/>
                <a:ext cx="6179977" cy="4618630"/>
              </a:xfrm>
            </p:spPr>
            <p:txBody>
              <a:bodyPr>
                <a:normAutofit/>
              </a:bodyPr>
              <a:lstStyle/>
              <a:p>
                <a14:m>
                  <m:oMath xmlns:m="http://schemas.openxmlformats.org/officeDocument/2006/math">
                    <m:f>
                      <m:fPr>
                        <m:ctrlPr>
                          <a:rPr lang="en-US" sz="3300" i="1" smtClean="0">
                            <a:effectLst/>
                            <a:latin typeface="Cambria Math" panose="02040503050406030204" pitchFamily="18" charset="0"/>
                            <a:ea typeface="Arial" panose="020B0604020202020204" pitchFamily="34" charset="0"/>
                            <a:cs typeface="Arial" panose="020B0604020202020204" pitchFamily="34" charset="0"/>
                          </a:rPr>
                        </m:ctrlPr>
                      </m:fPr>
                      <m:num>
                        <m:r>
                          <a:rPr lang="en-US" sz="3300" i="1">
                            <a:effectLst/>
                            <a:latin typeface="Cambria Math" panose="02040503050406030204" pitchFamily="18" charset="0"/>
                            <a:ea typeface="Arial" panose="020B0604020202020204" pitchFamily="34" charset="0"/>
                            <a:cs typeface="Arial" panose="020B0604020202020204" pitchFamily="34" charset="0"/>
                          </a:rPr>
                          <m:t>1</m:t>
                        </m:r>
                      </m:num>
                      <m:den>
                        <m:nary>
                          <m:naryPr>
                            <m:chr m:val="∑"/>
                            <m:limLoc m:val="undOvr"/>
                            <m:ctrlPr>
                              <a:rPr lang="en-US" sz="3300" i="1">
                                <a:effectLst/>
                                <a:latin typeface="Cambria Math" panose="02040503050406030204" pitchFamily="18" charset="0"/>
                                <a:cs typeface="Arial" panose="020B0604020202020204" pitchFamily="34" charset="0"/>
                              </a:rPr>
                            </m:ctrlPr>
                          </m:naryPr>
                          <m:sub>
                            <m:r>
                              <a:rPr lang="en-US" sz="3300" i="1">
                                <a:effectLst/>
                                <a:latin typeface="Cambria Math" panose="02040503050406030204" pitchFamily="18" charset="0"/>
                                <a:ea typeface="Times New Roman" panose="02020603050405020304" pitchFamily="18" charset="0"/>
                                <a:cs typeface="Arial" panose="020B0604020202020204" pitchFamily="34" charset="0"/>
                              </a:rPr>
                              <m:t>𝑔</m:t>
                            </m:r>
                            <m:r>
                              <a:rPr lang="en-US" sz="3300" i="1">
                                <a:effectLst/>
                                <a:latin typeface="Cambria Math" panose="02040503050406030204" pitchFamily="18" charset="0"/>
                                <a:ea typeface="Times New Roman" panose="02020603050405020304" pitchFamily="18" charset="0"/>
                                <a:cs typeface="Arial" panose="020B0604020202020204" pitchFamily="34" charset="0"/>
                              </a:rPr>
                              <m:t>=1</m:t>
                            </m:r>
                          </m:sub>
                          <m:sup>
                            <m:r>
                              <a:rPr lang="en-US" sz="3300" i="1">
                                <a:effectLst/>
                                <a:latin typeface="Cambria Math" panose="02040503050406030204" pitchFamily="18" charset="0"/>
                                <a:ea typeface="Times New Roman" panose="02020603050405020304" pitchFamily="18" charset="0"/>
                                <a:cs typeface="Arial" panose="020B0604020202020204" pitchFamily="34" charset="0"/>
                              </a:rPr>
                              <m:t>𝐺</m:t>
                            </m:r>
                          </m:sup>
                          <m:e>
                            <m:sSub>
                              <m:sSubPr>
                                <m:ctrlPr>
                                  <a:rPr lang="en-US" sz="3300" i="1">
                                    <a:effectLst/>
                                    <a:latin typeface="Cambria Math" panose="02040503050406030204" pitchFamily="18" charset="0"/>
                                    <a:cs typeface="Arial" panose="020B0604020202020204" pitchFamily="34" charset="0"/>
                                  </a:rPr>
                                </m:ctrlPr>
                              </m:sSubPr>
                              <m:e>
                                <m:r>
                                  <a:rPr lang="en-US" sz="3300" i="1">
                                    <a:effectLst/>
                                    <a:latin typeface="Cambria Math" panose="02040503050406030204" pitchFamily="18" charset="0"/>
                                    <a:ea typeface="Times New Roman" panose="02020603050405020304" pitchFamily="18" charset="0"/>
                                    <a:cs typeface="Arial" panose="020B0604020202020204" pitchFamily="34" charset="0"/>
                                  </a:rPr>
                                  <m:t>𝑛</m:t>
                                </m:r>
                              </m:e>
                              <m:sub>
                                <m:r>
                                  <a:rPr lang="en-US" sz="3300" i="1">
                                    <a:effectLst/>
                                    <a:latin typeface="Cambria Math" panose="02040503050406030204" pitchFamily="18" charset="0"/>
                                    <a:ea typeface="Times New Roman" panose="02020603050405020304" pitchFamily="18" charset="0"/>
                                    <a:cs typeface="Arial" panose="020B0604020202020204" pitchFamily="34" charset="0"/>
                                  </a:rPr>
                                  <m:t>𝑔</m:t>
                                </m:r>
                              </m:sub>
                            </m:sSub>
                          </m:e>
                        </m:nary>
                      </m:den>
                    </m:f>
                    <m:nary>
                      <m:naryPr>
                        <m:chr m:val="∑"/>
                        <m:limLoc m:val="undOvr"/>
                        <m:ctrlPr>
                          <a:rPr lang="en-US" sz="3300" i="1">
                            <a:effectLst/>
                            <a:latin typeface="Cambria Math" panose="02040503050406030204" pitchFamily="18" charset="0"/>
                            <a:cs typeface="Arial" panose="020B0604020202020204" pitchFamily="34" charset="0"/>
                          </a:rPr>
                        </m:ctrlPr>
                      </m:naryPr>
                      <m:sub>
                        <m:r>
                          <a:rPr lang="en-US" sz="3300" i="1">
                            <a:effectLst/>
                            <a:latin typeface="Cambria Math" panose="02040503050406030204" pitchFamily="18" charset="0"/>
                            <a:ea typeface="Times New Roman" panose="02020603050405020304" pitchFamily="18" charset="0"/>
                            <a:cs typeface="Arial" panose="020B0604020202020204" pitchFamily="34" charset="0"/>
                          </a:rPr>
                          <m:t>𝑔</m:t>
                        </m:r>
                        <m:r>
                          <a:rPr lang="en-US" sz="3300" i="1">
                            <a:effectLst/>
                            <a:latin typeface="Cambria Math" panose="02040503050406030204" pitchFamily="18" charset="0"/>
                            <a:ea typeface="Times New Roman" panose="02020603050405020304" pitchFamily="18" charset="0"/>
                            <a:cs typeface="Arial" panose="020B0604020202020204" pitchFamily="34" charset="0"/>
                          </a:rPr>
                          <m:t>=1</m:t>
                        </m:r>
                      </m:sub>
                      <m:sup>
                        <m:r>
                          <a:rPr lang="en-US" sz="3300" i="1">
                            <a:effectLst/>
                            <a:latin typeface="Cambria Math" panose="02040503050406030204" pitchFamily="18" charset="0"/>
                            <a:ea typeface="Times New Roman" panose="02020603050405020304" pitchFamily="18" charset="0"/>
                            <a:cs typeface="Arial" panose="020B0604020202020204" pitchFamily="34" charset="0"/>
                          </a:rPr>
                          <m:t>𝐺</m:t>
                        </m:r>
                      </m:sup>
                      <m:e>
                        <m:sSub>
                          <m:sSubPr>
                            <m:ctrlPr>
                              <a:rPr lang="en-US" sz="3300" i="1">
                                <a:effectLst/>
                                <a:latin typeface="Cambria Math" panose="02040503050406030204" pitchFamily="18" charset="0"/>
                                <a:cs typeface="Arial" panose="020B0604020202020204" pitchFamily="34" charset="0"/>
                              </a:rPr>
                            </m:ctrlPr>
                          </m:sSubPr>
                          <m:e>
                            <m:r>
                              <a:rPr lang="en-US" sz="3300" i="1">
                                <a:effectLst/>
                                <a:latin typeface="Cambria Math" panose="02040503050406030204" pitchFamily="18" charset="0"/>
                                <a:ea typeface="Times New Roman" panose="02020603050405020304" pitchFamily="18" charset="0"/>
                                <a:cs typeface="Arial" panose="020B0604020202020204" pitchFamily="34" charset="0"/>
                              </a:rPr>
                              <m:t>𝑛</m:t>
                            </m:r>
                          </m:e>
                          <m:sub>
                            <m:r>
                              <a:rPr lang="en-US" sz="3300" i="1">
                                <a:effectLst/>
                                <a:latin typeface="Cambria Math" panose="02040503050406030204" pitchFamily="18" charset="0"/>
                                <a:ea typeface="Times New Roman" panose="02020603050405020304" pitchFamily="18" charset="0"/>
                                <a:cs typeface="Arial" panose="020B0604020202020204" pitchFamily="34" charset="0"/>
                              </a:rPr>
                              <m:t>𝑔</m:t>
                            </m:r>
                          </m:sub>
                        </m:sSub>
                      </m:e>
                    </m:nary>
                    <m:r>
                      <a:rPr lang="en-US" sz="3300" i="1">
                        <a:effectLst/>
                        <a:latin typeface="Cambria Math" panose="02040503050406030204" pitchFamily="18" charset="0"/>
                        <a:ea typeface="Times New Roman" panose="02020603050405020304" pitchFamily="18" charset="0"/>
                        <a:cs typeface="Arial" panose="020B0604020202020204" pitchFamily="34" charset="0"/>
                      </a:rPr>
                      <m:t>𝐴𝑇</m:t>
                    </m:r>
                    <m:sSub>
                      <m:sSubPr>
                        <m:ctrlPr>
                          <a:rPr lang="en-US" sz="3300" i="1">
                            <a:effectLst/>
                            <a:latin typeface="Cambria Math" panose="02040503050406030204" pitchFamily="18" charset="0"/>
                            <a:cs typeface="Arial" panose="020B0604020202020204" pitchFamily="34" charset="0"/>
                          </a:rPr>
                        </m:ctrlPr>
                      </m:sSubPr>
                      <m:e>
                        <m:r>
                          <a:rPr lang="en-US" sz="33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3300" i="1">
                            <a:effectLst/>
                            <a:latin typeface="Cambria Math" panose="02040503050406030204" pitchFamily="18" charset="0"/>
                            <a:ea typeface="Times New Roman" panose="02020603050405020304" pitchFamily="18" charset="0"/>
                            <a:cs typeface="Arial" panose="020B0604020202020204" pitchFamily="34" charset="0"/>
                          </a:rPr>
                          <m:t>𝑔</m:t>
                        </m:r>
                        <m:r>
                          <a:rPr lang="en-US" sz="33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US" sz="3300" i="1">
                                <a:effectLst/>
                                <a:latin typeface="Cambria Math" panose="02040503050406030204" pitchFamily="18" charset="0"/>
                                <a:cs typeface="Arial" panose="020B0604020202020204" pitchFamily="34" charset="0"/>
                              </a:rPr>
                            </m:ctrlPr>
                          </m:accPr>
                          <m:e>
                            <m:r>
                              <a:rPr lang="en-US" sz="3300" i="1">
                                <a:effectLst/>
                                <a:latin typeface="Cambria Math" panose="02040503050406030204" pitchFamily="18" charset="0"/>
                                <a:ea typeface="Times New Roman" panose="02020603050405020304" pitchFamily="18" charset="0"/>
                                <a:cs typeface="Arial" panose="020B0604020202020204" pitchFamily="34" charset="0"/>
                              </a:rPr>
                              <m:t>𝑇</m:t>
                            </m:r>
                          </m:e>
                        </m:acc>
                      </m:sub>
                    </m:sSub>
                  </m:oMath>
                </a14:m>
                <a:r>
                  <a:rPr lang="en-US" sz="3300" dirty="0">
                    <a:effectLst/>
                  </a:rPr>
                  <a:t> </a:t>
                </a:r>
              </a:p>
              <a:p>
                <a:endParaRPr lang="en-US" sz="2800" dirty="0">
                  <a:ea typeface="Arial" panose="020B0604020202020204" pitchFamily="34" charset="0"/>
                </a:endParaRPr>
              </a:p>
              <a:p>
                <a:pPr marL="285750" indent="-285750">
                  <a:buFont typeface="Arial" panose="020B0604020202020204" pitchFamily="34" charset="0"/>
                  <a:buChar char="•"/>
                </a:pPr>
                <a:r>
                  <a:rPr lang="en-US" sz="2400" b="0" i="1" dirty="0">
                    <a:effectLst/>
                    <a:ea typeface="Arial" panose="020B0604020202020204" pitchFamily="34" charset="0"/>
                  </a:rPr>
                  <a:t>G </a:t>
                </a:r>
                <a:r>
                  <a:rPr lang="en-US" sz="2400" b="0" dirty="0">
                    <a:effectLst/>
                    <a:ea typeface="Arial" panose="020B0604020202020204" pitchFamily="34" charset="0"/>
                  </a:rPr>
                  <a:t>is the total number of adoption cohorts</a:t>
                </a:r>
              </a:p>
              <a:p>
                <a:pPr marL="285750" indent="-285750">
                  <a:buFont typeface="Arial" panose="020B0604020202020204" pitchFamily="34" charset="0"/>
                  <a:buChar char="•"/>
                </a:pPr>
                <a14:m>
                  <m:oMath xmlns:m="http://schemas.openxmlformats.org/officeDocument/2006/math">
                    <m:sSub>
                      <m:sSubPr>
                        <m:ctrlPr>
                          <a:rPr lang="en-US" sz="2400" b="0" i="1">
                            <a:effectLst/>
                            <a:latin typeface="Cambria Math" panose="02040503050406030204" pitchFamily="18" charset="0"/>
                            <a:ea typeface="Arial" panose="020B0604020202020204" pitchFamily="34" charset="0"/>
                            <a:cs typeface="Arial" panose="020B0604020202020204" pitchFamily="34" charset="0"/>
                          </a:rPr>
                        </m:ctrlPr>
                      </m:sSubPr>
                      <m:e>
                        <m:r>
                          <a:rPr lang="en-US" sz="2400" b="0" i="1" smtClean="0">
                            <a:effectLst/>
                            <a:latin typeface="Cambria Math" panose="02040503050406030204" pitchFamily="18" charset="0"/>
                            <a:ea typeface="Arial" panose="020B0604020202020204" pitchFamily="34" charset="0"/>
                            <a:cs typeface="Arial" panose="020B0604020202020204" pitchFamily="34" charset="0"/>
                          </a:rPr>
                          <m:t>𝑛</m:t>
                        </m:r>
                      </m:e>
                      <m:sub>
                        <m:r>
                          <a:rPr lang="en-US" sz="2400" b="0" i="1" smtClean="0">
                            <a:effectLst/>
                            <a:latin typeface="Cambria Math" panose="02040503050406030204" pitchFamily="18" charset="0"/>
                            <a:ea typeface="Arial" panose="020B0604020202020204" pitchFamily="34" charset="0"/>
                            <a:cs typeface="Arial" panose="020B0604020202020204" pitchFamily="34" charset="0"/>
                          </a:rPr>
                          <m:t>𝑔</m:t>
                        </m:r>
                      </m:sub>
                    </m:sSub>
                  </m:oMath>
                </a14:m>
                <a:r>
                  <a:rPr lang="en-US" sz="2400" b="0" dirty="0">
                    <a:effectLst/>
                    <a:ea typeface="Arial" panose="020B0604020202020204" pitchFamily="34" charset="0"/>
                  </a:rPr>
                  <a:t> is the number of treated states in adoption cohort </a:t>
                </a:r>
                <a:r>
                  <a:rPr lang="en-US" sz="2400" b="0" i="1" dirty="0">
                    <a:effectLst/>
                    <a:ea typeface="Arial" panose="020B0604020202020204" pitchFamily="34" charset="0"/>
                  </a:rPr>
                  <a:t>g</a:t>
                </a:r>
                <a:endParaRPr lang="en-US" sz="2400" b="0" dirty="0">
                  <a:ea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sz="2400" b="0" i="1" smtClean="0">
                        <a:effectLst/>
                        <a:latin typeface="Cambria Math" panose="02040503050406030204" pitchFamily="18" charset="0"/>
                        <a:ea typeface="Arial" panose="020B0604020202020204" pitchFamily="34" charset="0"/>
                        <a:cs typeface="Arial" panose="020B0604020202020204" pitchFamily="34" charset="0"/>
                      </a:rPr>
                      <m:t>𝐴𝑇</m:t>
                    </m:r>
                    <m:sSub>
                      <m:sSubPr>
                        <m:ctrlPr>
                          <a:rPr lang="en-US" sz="2400" b="0" i="1">
                            <a:effectLst/>
                            <a:latin typeface="Cambria Math" panose="02040503050406030204" pitchFamily="18" charset="0"/>
                            <a:ea typeface="Arial" panose="020B0604020202020204" pitchFamily="34" charset="0"/>
                            <a:cs typeface="Arial" panose="020B0604020202020204" pitchFamily="34" charset="0"/>
                          </a:rPr>
                        </m:ctrlPr>
                      </m:sSubPr>
                      <m:e>
                        <m:r>
                          <a:rPr lang="en-US" sz="2400" b="0" i="1" smtClean="0">
                            <a:effectLst/>
                            <a:latin typeface="Cambria Math" panose="02040503050406030204" pitchFamily="18" charset="0"/>
                            <a:ea typeface="Arial" panose="020B0604020202020204" pitchFamily="34" charset="0"/>
                            <a:cs typeface="Arial" panose="020B0604020202020204" pitchFamily="34" charset="0"/>
                          </a:rPr>
                          <m:t>𝑇</m:t>
                        </m:r>
                      </m:e>
                      <m:sub>
                        <m:r>
                          <a:rPr lang="en-US" sz="2400" b="0" i="1" smtClean="0">
                            <a:effectLst/>
                            <a:latin typeface="Cambria Math" panose="02040503050406030204" pitchFamily="18" charset="0"/>
                            <a:ea typeface="Arial" panose="020B0604020202020204" pitchFamily="34" charset="0"/>
                            <a:cs typeface="Arial" panose="020B0604020202020204" pitchFamily="34" charset="0"/>
                          </a:rPr>
                          <m:t>𝑔</m:t>
                        </m:r>
                        <m:r>
                          <a:rPr lang="en-US" sz="2400" b="0" i="1" smtClean="0">
                            <a:effectLst/>
                            <a:latin typeface="Cambria Math" panose="02040503050406030204" pitchFamily="18" charset="0"/>
                            <a:ea typeface="Arial" panose="020B0604020202020204" pitchFamily="34" charset="0"/>
                            <a:cs typeface="Arial" panose="020B0604020202020204" pitchFamily="34" charset="0"/>
                          </a:rPr>
                          <m:t>, </m:t>
                        </m:r>
                        <m:acc>
                          <m:accPr>
                            <m:chr m:val="̅"/>
                            <m:ctrlPr>
                              <a:rPr lang="en-US" sz="2400" b="0" i="1">
                                <a:effectLst/>
                                <a:latin typeface="Cambria Math" panose="02040503050406030204" pitchFamily="18" charset="0"/>
                                <a:ea typeface="Arial" panose="020B0604020202020204" pitchFamily="34" charset="0"/>
                                <a:cs typeface="Arial" panose="020B0604020202020204" pitchFamily="34" charset="0"/>
                              </a:rPr>
                            </m:ctrlPr>
                          </m:accPr>
                          <m:e>
                            <m:r>
                              <a:rPr lang="en-US" sz="2400" b="0" i="1" smtClean="0">
                                <a:effectLst/>
                                <a:latin typeface="Cambria Math" panose="02040503050406030204" pitchFamily="18" charset="0"/>
                                <a:ea typeface="Arial" panose="020B0604020202020204" pitchFamily="34" charset="0"/>
                                <a:cs typeface="Arial" panose="020B0604020202020204" pitchFamily="34" charset="0"/>
                              </a:rPr>
                              <m:t>𝑇</m:t>
                            </m:r>
                          </m:e>
                        </m:acc>
                      </m:sub>
                    </m:sSub>
                  </m:oMath>
                </a14:m>
                <a:r>
                  <a:rPr lang="en-US" sz="2400" b="0" dirty="0">
                    <a:effectLst/>
                    <a:ea typeface="Arial" panose="020B0604020202020204" pitchFamily="34" charset="0"/>
                  </a:rPr>
                  <a:t> is the estimated ATT for adoption cohort </a:t>
                </a:r>
                <a:r>
                  <a:rPr lang="en-US" sz="2400" b="0" i="1" dirty="0">
                    <a:effectLst/>
                    <a:ea typeface="Arial" panose="020B0604020202020204" pitchFamily="34" charset="0"/>
                  </a:rPr>
                  <a:t>g</a:t>
                </a:r>
              </a:p>
              <a:p>
                <a:pPr marL="285750" indent="-285750">
                  <a:buFont typeface="Arial" panose="020B0604020202020204" pitchFamily="34" charset="0"/>
                  <a:buChar char="•"/>
                </a:pPr>
                <a:r>
                  <a:rPr lang="en-US" sz="2400" b="0" i="1" dirty="0">
                    <a:ea typeface="Arial" panose="020B0604020202020204" pitchFamily="34" charset="0"/>
                  </a:rPr>
                  <a:t>(-0.0175 - 0.0125)/2</a:t>
                </a:r>
                <a:endParaRPr lang="en-US" sz="2400" b="0" dirty="0">
                  <a:ea typeface="Arial" panose="020B0604020202020204" pitchFamily="34" charset="0"/>
                </a:endParaRPr>
              </a:p>
              <a:p>
                <a:endParaRPr lang="en-US" altLang="en-US" sz="1500" dirty="0"/>
              </a:p>
            </p:txBody>
          </p:sp>
        </mc:Choice>
        <mc:Fallback xmlns="">
          <p:sp>
            <p:nvSpPr>
              <p:cNvPr id="9219" name="Rectangle 8">
                <a:extLst>
                  <a:ext uri="{FF2B5EF4-FFF2-40B4-BE49-F238E27FC236}">
                    <a16:creationId xmlns:a16="http://schemas.microsoft.com/office/drawing/2014/main" id="{A17D04F1-4318-4DD6-B27E-D66AE4D426B2}"/>
                  </a:ext>
                </a:extLst>
              </p:cNvPr>
              <p:cNvSpPr>
                <a:spLocks noGrp="1" noRot="1" noChangeAspect="1" noMove="1" noResize="1" noEditPoints="1" noAdjustHandles="1" noChangeArrowheads="1" noChangeShapeType="1" noTextEdit="1"/>
              </p:cNvSpPr>
              <p:nvPr>
                <p:ph type="body" sz="quarter" idx="11"/>
              </p:nvPr>
            </p:nvSpPr>
            <p:spPr>
              <a:xfrm>
                <a:off x="761999" y="2123365"/>
                <a:ext cx="6179977" cy="4618630"/>
              </a:xfrm>
              <a:blipFill>
                <a:blip r:embed="rId3"/>
                <a:stretch>
                  <a:fillRect l="-7598" t="-1703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7FFCC38-D58E-4E17-AA29-4F5F2A66F1EA}"/>
              </a:ext>
            </a:extLst>
          </p:cNvPr>
          <p:cNvSpPr>
            <a:spLocks noGrp="1"/>
          </p:cNvSpPr>
          <p:nvPr>
            <p:ph type="title"/>
          </p:nvPr>
        </p:nvSpPr>
        <p:spPr>
          <a:xfrm>
            <a:off x="761999" y="715962"/>
            <a:ext cx="10934131" cy="1071896"/>
          </a:xfrm>
        </p:spPr>
        <p:txBody>
          <a:bodyPr anchor="t">
            <a:normAutofit/>
          </a:bodyPr>
          <a:lstStyle/>
          <a:p>
            <a:r>
              <a:rPr lang="en-US" dirty="0"/>
              <a:t>Summary measure A: </a:t>
            </a:r>
            <a:br>
              <a:rPr lang="en-US" dirty="0"/>
            </a:br>
            <a:r>
              <a:rPr lang="en-US" sz="3100" dirty="0"/>
              <a:t>Weighted average across adoption cohorts</a:t>
            </a:r>
          </a:p>
        </p:txBody>
      </p:sp>
      <p:pic>
        <p:nvPicPr>
          <p:cNvPr id="4" name="Picture 3">
            <a:extLst>
              <a:ext uri="{FF2B5EF4-FFF2-40B4-BE49-F238E27FC236}">
                <a16:creationId xmlns:a16="http://schemas.microsoft.com/office/drawing/2014/main" id="{66DA5BEF-2473-1E68-F604-DA152521C0D5}"/>
              </a:ext>
            </a:extLst>
          </p:cNvPr>
          <p:cNvPicPr>
            <a:picLocks noChangeAspect="1"/>
          </p:cNvPicPr>
          <p:nvPr/>
        </p:nvPicPr>
        <p:blipFill>
          <a:blip r:embed="rId4"/>
          <a:stretch>
            <a:fillRect/>
          </a:stretch>
        </p:blipFill>
        <p:spPr>
          <a:xfrm>
            <a:off x="6941976" y="1986395"/>
            <a:ext cx="4749306" cy="4155643"/>
          </a:xfrm>
          <a:prstGeom prst="rect">
            <a:avLst/>
          </a:prstGeom>
          <a:ln w="12700">
            <a:solidFill>
              <a:schemeClr val="bg1"/>
            </a:solidFill>
          </a:ln>
        </p:spPr>
      </p:pic>
      <p:sp>
        <p:nvSpPr>
          <p:cNvPr id="5" name="TextBox 4">
            <a:extLst>
              <a:ext uri="{FF2B5EF4-FFF2-40B4-BE49-F238E27FC236}">
                <a16:creationId xmlns:a16="http://schemas.microsoft.com/office/drawing/2014/main" id="{399E3499-10BF-941A-5F0F-AAAF60F153E1}"/>
              </a:ext>
            </a:extLst>
          </p:cNvPr>
          <p:cNvSpPr txBox="1"/>
          <p:nvPr/>
        </p:nvSpPr>
        <p:spPr>
          <a:xfrm>
            <a:off x="9316629" y="2754751"/>
            <a:ext cx="1280733" cy="276999"/>
          </a:xfrm>
          <a:prstGeom prst="rect">
            <a:avLst/>
          </a:prstGeom>
          <a:noFill/>
        </p:spPr>
        <p:txBody>
          <a:bodyPr wrap="square" rtlCol="0">
            <a:spAutoFit/>
          </a:bodyPr>
          <a:lstStyle/>
          <a:p>
            <a:r>
              <a:rPr lang="en-US" sz="1200" dirty="0">
                <a:solidFill>
                  <a:schemeClr val="bg1"/>
                </a:solidFill>
              </a:rPr>
              <a:t>ATT</a:t>
            </a:r>
            <a:r>
              <a:rPr lang="en-US" sz="1200" baseline="-25000" dirty="0">
                <a:solidFill>
                  <a:schemeClr val="bg1"/>
                </a:solidFill>
              </a:rPr>
              <a:t>4</a:t>
            </a:r>
            <a:r>
              <a:rPr lang="en-US" sz="1200" dirty="0">
                <a:solidFill>
                  <a:schemeClr val="bg1"/>
                </a:solidFill>
              </a:rPr>
              <a:t> = -0.0125</a:t>
            </a:r>
          </a:p>
        </p:txBody>
      </p:sp>
      <p:sp>
        <p:nvSpPr>
          <p:cNvPr id="6" name="TextBox 5">
            <a:extLst>
              <a:ext uri="{FF2B5EF4-FFF2-40B4-BE49-F238E27FC236}">
                <a16:creationId xmlns:a16="http://schemas.microsoft.com/office/drawing/2014/main" id="{7C419363-CD3B-231F-8833-6BCC654245A3}"/>
              </a:ext>
            </a:extLst>
          </p:cNvPr>
          <p:cNvSpPr txBox="1"/>
          <p:nvPr/>
        </p:nvSpPr>
        <p:spPr>
          <a:xfrm>
            <a:off x="8233046" y="4077105"/>
            <a:ext cx="2167166" cy="276999"/>
          </a:xfrm>
          <a:prstGeom prst="rect">
            <a:avLst/>
          </a:prstGeom>
          <a:noFill/>
        </p:spPr>
        <p:txBody>
          <a:bodyPr wrap="square" rtlCol="0">
            <a:spAutoFit/>
          </a:bodyPr>
          <a:lstStyle/>
          <a:p>
            <a:r>
              <a:rPr lang="en-US" sz="1200" dirty="0">
                <a:solidFill>
                  <a:schemeClr val="bg1"/>
                </a:solidFill>
              </a:rPr>
              <a:t>ATT</a:t>
            </a:r>
            <a:r>
              <a:rPr lang="en-US" sz="1200" baseline="-25000" dirty="0">
                <a:solidFill>
                  <a:schemeClr val="bg1"/>
                </a:solidFill>
              </a:rPr>
              <a:t>2</a:t>
            </a:r>
            <a:r>
              <a:rPr lang="en-US" sz="1200" dirty="0">
                <a:solidFill>
                  <a:schemeClr val="bg1"/>
                </a:solidFill>
              </a:rPr>
              <a:t> = -0.0175</a:t>
            </a:r>
          </a:p>
        </p:txBody>
      </p:sp>
    </p:spTree>
    <p:extLst>
      <p:ext uri="{BB962C8B-B14F-4D97-AF65-F5344CB8AC3E}">
        <p14:creationId xmlns:p14="http://schemas.microsoft.com/office/powerpoint/2010/main" val="26710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8A4F-E6A9-50C8-9CC7-5AABD823C87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9914D4D-09A7-B8FD-9A1A-4B6661726419}"/>
              </a:ext>
            </a:extLst>
          </p:cNvPr>
          <p:cNvPicPr>
            <a:picLocks noChangeAspect="1"/>
          </p:cNvPicPr>
          <p:nvPr/>
        </p:nvPicPr>
        <p:blipFill>
          <a:blip r:embed="rId3"/>
          <a:stretch>
            <a:fillRect/>
          </a:stretch>
        </p:blipFill>
        <p:spPr>
          <a:xfrm>
            <a:off x="6096000" y="1552299"/>
            <a:ext cx="5706468" cy="4993158"/>
          </a:xfrm>
          <a:prstGeom prst="rect">
            <a:avLst/>
          </a:prstGeom>
          <a:ln w="12700">
            <a:solidFill>
              <a:schemeClr val="bg1"/>
            </a:solidFill>
          </a:ln>
        </p:spPr>
      </p:pic>
      <mc:AlternateContent xmlns:mc="http://schemas.openxmlformats.org/markup-compatibility/2006" xmlns:a14="http://schemas.microsoft.com/office/drawing/2010/main">
        <mc:Choice Requires="a14">
          <p:sp>
            <p:nvSpPr>
              <p:cNvPr id="9219" name="Rectangle 8">
                <a:extLst>
                  <a:ext uri="{FF2B5EF4-FFF2-40B4-BE49-F238E27FC236}">
                    <a16:creationId xmlns:a16="http://schemas.microsoft.com/office/drawing/2014/main" id="{4D59378E-A21A-233F-653C-055A2F98A455}"/>
                  </a:ext>
                </a:extLst>
              </p:cNvPr>
              <p:cNvSpPr>
                <a:spLocks noGrp="1" noChangeArrowheads="1"/>
              </p:cNvSpPr>
              <p:nvPr>
                <p:ph type="body" sz="quarter" idx="11"/>
              </p:nvPr>
            </p:nvSpPr>
            <p:spPr>
              <a:xfrm>
                <a:off x="425300" y="1870180"/>
                <a:ext cx="5520613" cy="4357396"/>
              </a:xfrm>
            </p:spPr>
            <p:txBody>
              <a:bodyPr>
                <a:normAutofit/>
              </a:bodyPr>
              <a:lstStyle/>
              <a:p>
                <a14:m>
                  <m:oMath xmlns:m="http://schemas.openxmlformats.org/officeDocument/2006/math">
                    <m:f>
                      <m:fPr>
                        <m:ctrlPr>
                          <a:rPr lang="en-US" sz="2800" i="1" smtClean="0">
                            <a:effectLst/>
                            <a:latin typeface="Cambria Math" panose="02040503050406030204" pitchFamily="18" charset="0"/>
                            <a:ea typeface="Arial" panose="020B0604020202020204" pitchFamily="34" charset="0"/>
                            <a:cs typeface="Arial" panose="020B0604020202020204" pitchFamily="34" charset="0"/>
                          </a:rPr>
                        </m:ctrlPr>
                      </m:fPr>
                      <m:num>
                        <m:r>
                          <a:rPr lang="en-US" sz="2800" i="1">
                            <a:effectLst/>
                            <a:latin typeface="Cambria Math" panose="02040503050406030204" pitchFamily="18" charset="0"/>
                            <a:ea typeface="Arial" panose="020B0604020202020204" pitchFamily="34" charset="0"/>
                            <a:cs typeface="Arial" panose="020B0604020202020204" pitchFamily="34" charset="0"/>
                          </a:rPr>
                          <m:t>1</m:t>
                        </m:r>
                      </m:num>
                      <m:den>
                        <m:r>
                          <a:rPr lang="en-US" sz="2800" i="1">
                            <a:effectLst/>
                            <a:latin typeface="Cambria Math" panose="02040503050406030204" pitchFamily="18" charset="0"/>
                            <a:ea typeface="Arial" panose="020B0604020202020204" pitchFamily="34" charset="0"/>
                            <a:cs typeface="Arial" panose="020B0604020202020204" pitchFamily="34" charset="0"/>
                          </a:rPr>
                          <m:t>𝑇</m:t>
                        </m:r>
                      </m:den>
                    </m:f>
                    <m:nary>
                      <m:naryPr>
                        <m:chr m:val="∑"/>
                        <m:limLoc m:val="undOvr"/>
                        <m:ctrlPr>
                          <a:rPr lang="en-US" sz="2800" i="1">
                            <a:effectLst/>
                            <a:latin typeface="Cambria Math" panose="02040503050406030204" pitchFamily="18" charset="0"/>
                            <a:cs typeface="Arial" panose="020B0604020202020204" pitchFamily="34" charset="0"/>
                          </a:rPr>
                        </m:ctrlPr>
                      </m:naryPr>
                      <m:sub>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r>
                          <a:rPr lang="en-US" sz="2800" i="1">
                            <a:effectLst/>
                            <a:latin typeface="Cambria Math" panose="02040503050406030204" pitchFamily="18" charset="0"/>
                            <a:ea typeface="Times New Roman" panose="02020603050405020304" pitchFamily="18" charset="0"/>
                            <a:cs typeface="Arial" panose="020B0604020202020204" pitchFamily="34" charset="0"/>
                          </a:rPr>
                          <m:t>=0</m:t>
                        </m:r>
                      </m:sub>
                      <m:sup>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sup>
                      <m:e>
                        <m:r>
                          <a:rPr lang="en-US" sz="2800" i="1">
                            <a:effectLst/>
                            <a:latin typeface="Cambria Math" panose="02040503050406030204" pitchFamily="18" charset="0"/>
                            <a:ea typeface="Times New Roman" panose="02020603050405020304" pitchFamily="18" charset="0"/>
                            <a:cs typeface="Arial" panose="020B0604020202020204" pitchFamily="34" charset="0"/>
                          </a:rPr>
                          <m:t>𝐴𝑇</m:t>
                        </m:r>
                        <m:sSub>
                          <m:sSubPr>
                            <m:ctrlPr>
                              <a:rPr lang="en-US" sz="2800" i="1">
                                <a:effectLst/>
                                <a:latin typeface="Cambria Math" panose="02040503050406030204" pitchFamily="18" charset="0"/>
                                <a:cs typeface="Arial" panose="020B0604020202020204" pitchFamily="34" charset="0"/>
                              </a:rPr>
                            </m:ctrlPr>
                          </m:sSubPr>
                          <m:e>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e>
                          <m:sub>
                            <m:acc>
                              <m:accPr>
                                <m:chr m:val="̅"/>
                                <m:ctrlPr>
                                  <a:rPr lang="en-US" sz="2800" i="1">
                                    <a:effectLst/>
                                    <a:latin typeface="Cambria Math" panose="02040503050406030204" pitchFamily="18" charset="0"/>
                                    <a:cs typeface="Arial" panose="020B0604020202020204" pitchFamily="34" charset="0"/>
                                  </a:rPr>
                                </m:ctrlPr>
                              </m:accPr>
                              <m:e>
                                <m:r>
                                  <a:rPr lang="en-US" sz="2800" i="1">
                                    <a:effectLst/>
                                    <a:latin typeface="Cambria Math" panose="02040503050406030204" pitchFamily="18" charset="0"/>
                                    <a:ea typeface="Times New Roman" panose="02020603050405020304" pitchFamily="18" charset="0"/>
                                    <a:cs typeface="Arial" panose="020B0604020202020204" pitchFamily="34" charset="0"/>
                                  </a:rPr>
                                  <m:t>𝐺</m:t>
                                </m:r>
                              </m:e>
                            </m:acc>
                            <m:r>
                              <a:rPr lang="en-US" sz="2800" i="1">
                                <a:effectLst/>
                                <a:latin typeface="Cambria Math" panose="02040503050406030204" pitchFamily="18" charset="0"/>
                                <a:ea typeface="Times New Roman" panose="02020603050405020304" pitchFamily="18" charset="0"/>
                                <a:cs typeface="Arial" panose="020B0604020202020204" pitchFamily="34" charset="0"/>
                              </a:rPr>
                              <m:t> ,</m:t>
                            </m:r>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sub>
                        </m:sSub>
                      </m:e>
                    </m:nary>
                  </m:oMath>
                </a14:m>
                <a:r>
                  <a:rPr lang="en-US" sz="2800" dirty="0">
                    <a:effectLst/>
                    <a:ea typeface="Arial" panose="020B0604020202020204" pitchFamily="34" charset="0"/>
                  </a:rPr>
                  <a:t> 	</a:t>
                </a:r>
                <a:r>
                  <a:rPr lang="en-US" sz="2800" dirty="0">
                    <a:effectLst/>
                  </a:rPr>
                  <a:t> </a:t>
                </a:r>
                <a:endParaRPr lang="en-US" sz="2800" dirty="0">
                  <a:ea typeface="Arial" panose="020B0604020202020204" pitchFamily="34" charset="0"/>
                </a:endParaRPr>
              </a:p>
              <a:p>
                <a:pPr marL="285750" indent="-285750">
                  <a:buFont typeface="Arial" panose="020B0604020202020204" pitchFamily="34" charset="0"/>
                  <a:buChar char="•"/>
                </a:pPr>
                <a:r>
                  <a:rPr lang="en-US" sz="2400" b="0" i="1" dirty="0">
                    <a:effectLst/>
                    <a:ea typeface="Arial" panose="020B0604020202020204" pitchFamily="34" charset="0"/>
                  </a:rPr>
                  <a:t>G </a:t>
                </a:r>
                <a:r>
                  <a:rPr lang="en-US" sz="2400" b="0" dirty="0">
                    <a:effectLst/>
                    <a:ea typeface="Arial" panose="020B0604020202020204" pitchFamily="34" charset="0"/>
                  </a:rPr>
                  <a:t>is the total number of adoption cohorts</a:t>
                </a:r>
              </a:p>
              <a:p>
                <a:pPr marL="285750" indent="-285750">
                  <a:buFont typeface="Arial" panose="020B0604020202020204" pitchFamily="34" charset="0"/>
                  <a:buChar char="•"/>
                </a:pPr>
                <a14:m>
                  <m:oMath xmlns:m="http://schemas.openxmlformats.org/officeDocument/2006/math">
                    <m:r>
                      <a:rPr lang="en-US" sz="2400" b="0" i="1" smtClean="0">
                        <a:effectLst/>
                        <a:latin typeface="Cambria Math" panose="02040503050406030204" pitchFamily="18" charset="0"/>
                        <a:ea typeface="Arial" panose="020B0604020202020204" pitchFamily="34" charset="0"/>
                        <a:cs typeface="Arial" panose="020B0604020202020204" pitchFamily="34" charset="0"/>
                      </a:rPr>
                      <m:t>𝑇</m:t>
                    </m:r>
                  </m:oMath>
                </a14:m>
                <a:r>
                  <a:rPr lang="en-US" sz="2400" b="0" dirty="0">
                    <a:effectLst/>
                    <a:ea typeface="Arial" panose="020B0604020202020204" pitchFamily="34" charset="0"/>
                    <a:cs typeface="Arial" panose="020B0604020202020204" pitchFamily="34" charset="0"/>
                  </a:rPr>
                  <a:t> is the total number of time points in the study</a:t>
                </a:r>
              </a:p>
              <a:p>
                <a:endParaRPr lang="en-US" altLang="en-US" sz="1500" dirty="0"/>
              </a:p>
            </p:txBody>
          </p:sp>
        </mc:Choice>
        <mc:Fallback xmlns="">
          <p:sp>
            <p:nvSpPr>
              <p:cNvPr id="9219" name="Rectangle 8">
                <a:extLst>
                  <a:ext uri="{FF2B5EF4-FFF2-40B4-BE49-F238E27FC236}">
                    <a16:creationId xmlns:a16="http://schemas.microsoft.com/office/drawing/2014/main" id="{4D59378E-A21A-233F-653C-055A2F98A455}"/>
                  </a:ext>
                </a:extLst>
              </p:cNvPr>
              <p:cNvSpPr>
                <a:spLocks noGrp="1" noRot="1" noChangeAspect="1" noMove="1" noResize="1" noEditPoints="1" noAdjustHandles="1" noChangeArrowheads="1" noChangeShapeType="1" noTextEdit="1"/>
              </p:cNvSpPr>
              <p:nvPr>
                <p:ph type="body" sz="quarter" idx="11"/>
              </p:nvPr>
            </p:nvSpPr>
            <p:spPr>
              <a:xfrm>
                <a:off x="425300" y="1870180"/>
                <a:ext cx="5520613" cy="4357396"/>
              </a:xfrm>
              <a:blipFill>
                <a:blip r:embed="rId4"/>
                <a:stretch>
                  <a:fillRect l="-5734" t="-1453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E426A6B-06E8-550F-C2FF-209E6E875C7B}"/>
              </a:ext>
            </a:extLst>
          </p:cNvPr>
          <p:cNvSpPr>
            <a:spLocks noGrp="1"/>
          </p:cNvSpPr>
          <p:nvPr>
            <p:ph type="title"/>
          </p:nvPr>
        </p:nvSpPr>
        <p:spPr>
          <a:xfrm>
            <a:off x="724678" y="256559"/>
            <a:ext cx="8997820" cy="1784642"/>
          </a:xfrm>
        </p:spPr>
        <p:txBody>
          <a:bodyPr anchor="t">
            <a:normAutofit/>
          </a:bodyPr>
          <a:lstStyle/>
          <a:p>
            <a:r>
              <a:rPr lang="en-US" dirty="0"/>
              <a:t>Summary measure B: </a:t>
            </a:r>
            <a:br>
              <a:rPr lang="en-US" dirty="0"/>
            </a:br>
            <a:r>
              <a:rPr lang="en-US" sz="3100" dirty="0"/>
              <a:t>Weighted average for time since adoption</a:t>
            </a:r>
          </a:p>
        </p:txBody>
      </p:sp>
      <p:sp>
        <p:nvSpPr>
          <p:cNvPr id="13" name="Rectangle 12">
            <a:extLst>
              <a:ext uri="{FF2B5EF4-FFF2-40B4-BE49-F238E27FC236}">
                <a16:creationId xmlns:a16="http://schemas.microsoft.com/office/drawing/2014/main" id="{B09D3328-35A9-6DEE-9154-84B79822F520}"/>
              </a:ext>
            </a:extLst>
          </p:cNvPr>
          <p:cNvSpPr/>
          <p:nvPr/>
        </p:nvSpPr>
        <p:spPr>
          <a:xfrm>
            <a:off x="8173615" y="2519264"/>
            <a:ext cx="503853" cy="2543841"/>
          </a:xfrm>
          <a:prstGeom prst="rect">
            <a:avLst/>
          </a:prstGeom>
          <a:noFill/>
          <a:ln w="25400">
            <a:solidFill>
              <a:srgbClr val="DF5E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51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E3DE-BD3D-BA21-F905-846E8D2FD7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4D7197-7105-739A-2A66-74954A90C2CC}"/>
              </a:ext>
            </a:extLst>
          </p:cNvPr>
          <p:cNvPicPr>
            <a:picLocks noChangeAspect="1"/>
          </p:cNvPicPr>
          <p:nvPr/>
        </p:nvPicPr>
        <p:blipFill>
          <a:blip r:embed="rId3"/>
          <a:stretch>
            <a:fillRect/>
          </a:stretch>
        </p:blipFill>
        <p:spPr>
          <a:xfrm>
            <a:off x="6096000" y="1552299"/>
            <a:ext cx="5706468" cy="4993158"/>
          </a:xfrm>
          <a:prstGeom prst="rect">
            <a:avLst/>
          </a:prstGeom>
          <a:ln w="12700">
            <a:solidFill>
              <a:schemeClr val="bg1"/>
            </a:solidFill>
          </a:ln>
        </p:spPr>
      </p:pic>
      <mc:AlternateContent xmlns:mc="http://schemas.openxmlformats.org/markup-compatibility/2006" xmlns:a14="http://schemas.microsoft.com/office/drawing/2010/main">
        <mc:Choice Requires="a14">
          <p:sp>
            <p:nvSpPr>
              <p:cNvPr id="9219" name="Rectangle 8">
                <a:extLst>
                  <a:ext uri="{FF2B5EF4-FFF2-40B4-BE49-F238E27FC236}">
                    <a16:creationId xmlns:a16="http://schemas.microsoft.com/office/drawing/2014/main" id="{B560994E-5DB3-FDCC-D9CA-EF0712D93307}"/>
                  </a:ext>
                </a:extLst>
              </p:cNvPr>
              <p:cNvSpPr>
                <a:spLocks noGrp="1" noChangeArrowheads="1"/>
              </p:cNvSpPr>
              <p:nvPr>
                <p:ph type="body" sz="quarter" idx="11"/>
              </p:nvPr>
            </p:nvSpPr>
            <p:spPr>
              <a:xfrm>
                <a:off x="425300" y="1870180"/>
                <a:ext cx="5520613" cy="4357396"/>
              </a:xfrm>
            </p:spPr>
            <p:txBody>
              <a:bodyPr>
                <a:normAutofit/>
              </a:bodyPr>
              <a:lstStyle/>
              <a:p>
                <a14:m>
                  <m:oMath xmlns:m="http://schemas.openxmlformats.org/officeDocument/2006/math">
                    <m:f>
                      <m:fPr>
                        <m:ctrlPr>
                          <a:rPr lang="en-US" sz="2800" i="1" smtClean="0">
                            <a:effectLst/>
                            <a:latin typeface="Cambria Math" panose="02040503050406030204" pitchFamily="18" charset="0"/>
                            <a:ea typeface="Arial" panose="020B0604020202020204" pitchFamily="34" charset="0"/>
                            <a:cs typeface="Arial" panose="020B0604020202020204" pitchFamily="34" charset="0"/>
                          </a:rPr>
                        </m:ctrlPr>
                      </m:fPr>
                      <m:num>
                        <m:r>
                          <a:rPr lang="en-US" sz="2800" i="1">
                            <a:effectLst/>
                            <a:latin typeface="Cambria Math" panose="02040503050406030204" pitchFamily="18" charset="0"/>
                            <a:ea typeface="Arial" panose="020B0604020202020204" pitchFamily="34" charset="0"/>
                            <a:cs typeface="Arial" panose="020B0604020202020204" pitchFamily="34" charset="0"/>
                          </a:rPr>
                          <m:t>1</m:t>
                        </m:r>
                      </m:num>
                      <m:den>
                        <m:r>
                          <a:rPr lang="en-US" sz="2800" i="1">
                            <a:effectLst/>
                            <a:latin typeface="Cambria Math" panose="02040503050406030204" pitchFamily="18" charset="0"/>
                            <a:ea typeface="Arial" panose="020B0604020202020204" pitchFamily="34" charset="0"/>
                            <a:cs typeface="Arial" panose="020B0604020202020204" pitchFamily="34" charset="0"/>
                          </a:rPr>
                          <m:t>𝑇</m:t>
                        </m:r>
                      </m:den>
                    </m:f>
                    <m:nary>
                      <m:naryPr>
                        <m:chr m:val="∑"/>
                        <m:limLoc m:val="undOvr"/>
                        <m:ctrlPr>
                          <a:rPr lang="en-US" sz="2800" i="1">
                            <a:effectLst/>
                            <a:latin typeface="Cambria Math" panose="02040503050406030204" pitchFamily="18" charset="0"/>
                            <a:cs typeface="Arial" panose="020B0604020202020204" pitchFamily="34" charset="0"/>
                          </a:rPr>
                        </m:ctrlPr>
                      </m:naryPr>
                      <m:sub>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r>
                          <a:rPr lang="en-US" sz="2800" i="1">
                            <a:effectLst/>
                            <a:latin typeface="Cambria Math" panose="02040503050406030204" pitchFamily="18" charset="0"/>
                            <a:ea typeface="Times New Roman" panose="02020603050405020304" pitchFamily="18" charset="0"/>
                            <a:cs typeface="Arial" panose="020B0604020202020204" pitchFamily="34" charset="0"/>
                          </a:rPr>
                          <m:t>=0</m:t>
                        </m:r>
                      </m:sub>
                      <m:sup>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sup>
                      <m:e>
                        <m:r>
                          <a:rPr lang="en-US" sz="2800" i="1">
                            <a:effectLst/>
                            <a:latin typeface="Cambria Math" panose="02040503050406030204" pitchFamily="18" charset="0"/>
                            <a:ea typeface="Times New Roman" panose="02020603050405020304" pitchFamily="18" charset="0"/>
                            <a:cs typeface="Arial" panose="020B0604020202020204" pitchFamily="34" charset="0"/>
                          </a:rPr>
                          <m:t>𝐴𝑇</m:t>
                        </m:r>
                        <m:sSub>
                          <m:sSubPr>
                            <m:ctrlPr>
                              <a:rPr lang="en-US" sz="2800" i="1">
                                <a:effectLst/>
                                <a:latin typeface="Cambria Math" panose="02040503050406030204" pitchFamily="18" charset="0"/>
                                <a:cs typeface="Arial" panose="020B0604020202020204" pitchFamily="34" charset="0"/>
                              </a:rPr>
                            </m:ctrlPr>
                          </m:sSubPr>
                          <m:e>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e>
                          <m:sub>
                            <m:acc>
                              <m:accPr>
                                <m:chr m:val="̅"/>
                                <m:ctrlPr>
                                  <a:rPr lang="en-US" sz="2800" i="1">
                                    <a:effectLst/>
                                    <a:latin typeface="Cambria Math" panose="02040503050406030204" pitchFamily="18" charset="0"/>
                                    <a:cs typeface="Arial" panose="020B0604020202020204" pitchFamily="34" charset="0"/>
                                  </a:rPr>
                                </m:ctrlPr>
                              </m:accPr>
                              <m:e>
                                <m:r>
                                  <a:rPr lang="en-US" sz="2800" i="1">
                                    <a:effectLst/>
                                    <a:latin typeface="Cambria Math" panose="02040503050406030204" pitchFamily="18" charset="0"/>
                                    <a:ea typeface="Times New Roman" panose="02020603050405020304" pitchFamily="18" charset="0"/>
                                    <a:cs typeface="Arial" panose="020B0604020202020204" pitchFamily="34" charset="0"/>
                                  </a:rPr>
                                  <m:t>𝐺</m:t>
                                </m:r>
                              </m:e>
                            </m:acc>
                            <m:r>
                              <a:rPr lang="en-US" sz="2800" i="1">
                                <a:effectLst/>
                                <a:latin typeface="Cambria Math" panose="02040503050406030204" pitchFamily="18" charset="0"/>
                                <a:ea typeface="Times New Roman" panose="02020603050405020304" pitchFamily="18" charset="0"/>
                                <a:cs typeface="Arial" panose="020B0604020202020204" pitchFamily="34" charset="0"/>
                              </a:rPr>
                              <m:t> ,</m:t>
                            </m:r>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sub>
                        </m:sSub>
                      </m:e>
                    </m:nary>
                  </m:oMath>
                </a14:m>
                <a:r>
                  <a:rPr lang="en-US" sz="2800" dirty="0">
                    <a:effectLst/>
                    <a:ea typeface="Arial" panose="020B0604020202020204" pitchFamily="34" charset="0"/>
                  </a:rPr>
                  <a:t> 	</a:t>
                </a:r>
                <a:r>
                  <a:rPr lang="en-US" sz="2800" dirty="0">
                    <a:effectLst/>
                  </a:rPr>
                  <a:t> </a:t>
                </a:r>
                <a:endParaRPr lang="en-US" sz="2800" dirty="0">
                  <a:ea typeface="Arial" panose="020B0604020202020204" pitchFamily="34" charset="0"/>
                </a:endParaRPr>
              </a:p>
              <a:p>
                <a:pPr marL="285750" indent="-285750">
                  <a:buFont typeface="Arial" panose="020B0604020202020204" pitchFamily="34" charset="0"/>
                  <a:buChar char="•"/>
                </a:pPr>
                <a:r>
                  <a:rPr lang="en-US" sz="2400" b="0" i="1" dirty="0">
                    <a:effectLst/>
                    <a:ea typeface="Arial" panose="020B0604020202020204" pitchFamily="34" charset="0"/>
                  </a:rPr>
                  <a:t>G </a:t>
                </a:r>
                <a:r>
                  <a:rPr lang="en-US" sz="2400" b="0" dirty="0">
                    <a:effectLst/>
                    <a:ea typeface="Arial" panose="020B0604020202020204" pitchFamily="34" charset="0"/>
                  </a:rPr>
                  <a:t>is the total number of adoption cohorts</a:t>
                </a:r>
              </a:p>
              <a:p>
                <a:pPr marL="285750" indent="-285750">
                  <a:buFont typeface="Arial" panose="020B0604020202020204" pitchFamily="34" charset="0"/>
                  <a:buChar char="•"/>
                </a:pPr>
                <a14:m>
                  <m:oMath xmlns:m="http://schemas.openxmlformats.org/officeDocument/2006/math">
                    <m:r>
                      <a:rPr lang="en-US" sz="2400" b="0" i="1" smtClean="0">
                        <a:effectLst/>
                        <a:latin typeface="Cambria Math" panose="02040503050406030204" pitchFamily="18" charset="0"/>
                        <a:ea typeface="Arial" panose="020B0604020202020204" pitchFamily="34" charset="0"/>
                        <a:cs typeface="Arial" panose="020B0604020202020204" pitchFamily="34" charset="0"/>
                      </a:rPr>
                      <m:t>𝑇</m:t>
                    </m:r>
                  </m:oMath>
                </a14:m>
                <a:r>
                  <a:rPr lang="en-US" sz="2400" b="0" dirty="0">
                    <a:effectLst/>
                    <a:ea typeface="Arial" panose="020B0604020202020204" pitchFamily="34" charset="0"/>
                    <a:cs typeface="Arial" panose="020B0604020202020204" pitchFamily="34" charset="0"/>
                  </a:rPr>
                  <a:t> is the total number of time points in the study</a:t>
                </a:r>
              </a:p>
              <a:p>
                <a:endParaRPr lang="en-US" altLang="en-US" sz="1500" dirty="0"/>
              </a:p>
            </p:txBody>
          </p:sp>
        </mc:Choice>
        <mc:Fallback xmlns="">
          <p:sp>
            <p:nvSpPr>
              <p:cNvPr id="9219" name="Rectangle 8">
                <a:extLst>
                  <a:ext uri="{FF2B5EF4-FFF2-40B4-BE49-F238E27FC236}">
                    <a16:creationId xmlns:a16="http://schemas.microsoft.com/office/drawing/2014/main" id="{B560994E-5DB3-FDCC-D9CA-EF0712D93307}"/>
                  </a:ext>
                </a:extLst>
              </p:cNvPr>
              <p:cNvSpPr>
                <a:spLocks noGrp="1" noRot="1" noChangeAspect="1" noMove="1" noResize="1" noEditPoints="1" noAdjustHandles="1" noChangeArrowheads="1" noChangeShapeType="1" noTextEdit="1"/>
              </p:cNvSpPr>
              <p:nvPr>
                <p:ph type="body" sz="quarter" idx="11"/>
              </p:nvPr>
            </p:nvSpPr>
            <p:spPr>
              <a:xfrm>
                <a:off x="425300" y="1870180"/>
                <a:ext cx="5520613" cy="4357396"/>
              </a:xfrm>
              <a:blipFill>
                <a:blip r:embed="rId4"/>
                <a:stretch>
                  <a:fillRect l="-5734" t="-1453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B4C51D2-8560-71B4-83D0-AA958F095E1B}"/>
              </a:ext>
            </a:extLst>
          </p:cNvPr>
          <p:cNvSpPr>
            <a:spLocks noGrp="1"/>
          </p:cNvSpPr>
          <p:nvPr>
            <p:ph type="title"/>
          </p:nvPr>
        </p:nvSpPr>
        <p:spPr>
          <a:xfrm>
            <a:off x="724678" y="256559"/>
            <a:ext cx="8997820" cy="1784642"/>
          </a:xfrm>
        </p:spPr>
        <p:txBody>
          <a:bodyPr anchor="t">
            <a:normAutofit/>
          </a:bodyPr>
          <a:lstStyle/>
          <a:p>
            <a:r>
              <a:rPr lang="en-US" dirty="0"/>
              <a:t>Summary measure B: </a:t>
            </a:r>
            <a:br>
              <a:rPr lang="en-US" dirty="0"/>
            </a:br>
            <a:r>
              <a:rPr lang="en-US" sz="3100" dirty="0"/>
              <a:t>Weighted average for time since adoption</a:t>
            </a:r>
          </a:p>
        </p:txBody>
      </p:sp>
      <p:sp>
        <p:nvSpPr>
          <p:cNvPr id="13" name="Rectangle 12">
            <a:extLst>
              <a:ext uri="{FF2B5EF4-FFF2-40B4-BE49-F238E27FC236}">
                <a16:creationId xmlns:a16="http://schemas.microsoft.com/office/drawing/2014/main" id="{C710D667-3779-93BB-B830-88D38F01272E}"/>
              </a:ext>
            </a:extLst>
          </p:cNvPr>
          <p:cNvSpPr/>
          <p:nvPr/>
        </p:nvSpPr>
        <p:spPr>
          <a:xfrm>
            <a:off x="8697307" y="2593908"/>
            <a:ext cx="503853" cy="2543841"/>
          </a:xfrm>
          <a:prstGeom prst="rect">
            <a:avLst/>
          </a:prstGeom>
          <a:noFill/>
          <a:ln w="25400">
            <a:solidFill>
              <a:srgbClr val="DF5E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44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972F0-8447-05D5-B694-8D4CD210CB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1466AC7-7281-950A-3777-8D0A3A79D242}"/>
              </a:ext>
            </a:extLst>
          </p:cNvPr>
          <p:cNvPicPr>
            <a:picLocks noChangeAspect="1"/>
          </p:cNvPicPr>
          <p:nvPr/>
        </p:nvPicPr>
        <p:blipFill>
          <a:blip r:embed="rId3"/>
          <a:stretch>
            <a:fillRect/>
          </a:stretch>
        </p:blipFill>
        <p:spPr>
          <a:xfrm>
            <a:off x="6096000" y="1552299"/>
            <a:ext cx="5706468" cy="4993158"/>
          </a:xfrm>
          <a:prstGeom prst="rect">
            <a:avLst/>
          </a:prstGeom>
          <a:ln w="12700">
            <a:solidFill>
              <a:schemeClr val="bg1"/>
            </a:solidFill>
          </a:ln>
        </p:spPr>
      </p:pic>
      <mc:AlternateContent xmlns:mc="http://schemas.openxmlformats.org/markup-compatibility/2006" xmlns:a14="http://schemas.microsoft.com/office/drawing/2010/main">
        <mc:Choice Requires="a14">
          <p:sp>
            <p:nvSpPr>
              <p:cNvPr id="9219" name="Rectangle 8">
                <a:extLst>
                  <a:ext uri="{FF2B5EF4-FFF2-40B4-BE49-F238E27FC236}">
                    <a16:creationId xmlns:a16="http://schemas.microsoft.com/office/drawing/2014/main" id="{1A748101-9343-11E8-A08D-EEAE88BED6EE}"/>
                  </a:ext>
                </a:extLst>
              </p:cNvPr>
              <p:cNvSpPr>
                <a:spLocks noGrp="1" noChangeArrowheads="1"/>
              </p:cNvSpPr>
              <p:nvPr>
                <p:ph type="body" sz="quarter" idx="11"/>
              </p:nvPr>
            </p:nvSpPr>
            <p:spPr>
              <a:xfrm>
                <a:off x="425300" y="1870180"/>
                <a:ext cx="5520613" cy="4357396"/>
              </a:xfrm>
            </p:spPr>
            <p:txBody>
              <a:bodyPr>
                <a:normAutofit/>
              </a:bodyPr>
              <a:lstStyle/>
              <a:p>
                <a14:m>
                  <m:oMath xmlns:m="http://schemas.openxmlformats.org/officeDocument/2006/math">
                    <m:f>
                      <m:fPr>
                        <m:ctrlPr>
                          <a:rPr lang="en-US" sz="2800" i="1" smtClean="0">
                            <a:effectLst/>
                            <a:latin typeface="Cambria Math" panose="02040503050406030204" pitchFamily="18" charset="0"/>
                            <a:ea typeface="Arial" panose="020B0604020202020204" pitchFamily="34" charset="0"/>
                            <a:cs typeface="Arial" panose="020B0604020202020204" pitchFamily="34" charset="0"/>
                          </a:rPr>
                        </m:ctrlPr>
                      </m:fPr>
                      <m:num>
                        <m:r>
                          <a:rPr lang="en-US" sz="2800" i="1">
                            <a:effectLst/>
                            <a:latin typeface="Cambria Math" panose="02040503050406030204" pitchFamily="18" charset="0"/>
                            <a:ea typeface="Arial" panose="020B0604020202020204" pitchFamily="34" charset="0"/>
                            <a:cs typeface="Arial" panose="020B0604020202020204" pitchFamily="34" charset="0"/>
                          </a:rPr>
                          <m:t>1</m:t>
                        </m:r>
                      </m:num>
                      <m:den>
                        <m:r>
                          <a:rPr lang="en-US" sz="2800" i="1">
                            <a:effectLst/>
                            <a:latin typeface="Cambria Math" panose="02040503050406030204" pitchFamily="18" charset="0"/>
                            <a:ea typeface="Arial" panose="020B0604020202020204" pitchFamily="34" charset="0"/>
                            <a:cs typeface="Arial" panose="020B0604020202020204" pitchFamily="34" charset="0"/>
                          </a:rPr>
                          <m:t>𝑇</m:t>
                        </m:r>
                      </m:den>
                    </m:f>
                    <m:nary>
                      <m:naryPr>
                        <m:chr m:val="∑"/>
                        <m:limLoc m:val="undOvr"/>
                        <m:ctrlPr>
                          <a:rPr lang="en-US" sz="2800" i="1">
                            <a:effectLst/>
                            <a:latin typeface="Cambria Math" panose="02040503050406030204" pitchFamily="18" charset="0"/>
                            <a:cs typeface="Arial" panose="020B0604020202020204" pitchFamily="34" charset="0"/>
                          </a:rPr>
                        </m:ctrlPr>
                      </m:naryPr>
                      <m:sub>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r>
                          <a:rPr lang="en-US" sz="2800" i="1">
                            <a:effectLst/>
                            <a:latin typeface="Cambria Math" panose="02040503050406030204" pitchFamily="18" charset="0"/>
                            <a:ea typeface="Times New Roman" panose="02020603050405020304" pitchFamily="18" charset="0"/>
                            <a:cs typeface="Arial" panose="020B0604020202020204" pitchFamily="34" charset="0"/>
                          </a:rPr>
                          <m:t>=0</m:t>
                        </m:r>
                      </m:sub>
                      <m:sup>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sup>
                      <m:e>
                        <m:r>
                          <a:rPr lang="en-US" sz="2800" i="1">
                            <a:effectLst/>
                            <a:latin typeface="Cambria Math" panose="02040503050406030204" pitchFamily="18" charset="0"/>
                            <a:ea typeface="Times New Roman" panose="02020603050405020304" pitchFamily="18" charset="0"/>
                            <a:cs typeface="Arial" panose="020B0604020202020204" pitchFamily="34" charset="0"/>
                          </a:rPr>
                          <m:t>𝐴𝑇</m:t>
                        </m:r>
                        <m:sSub>
                          <m:sSubPr>
                            <m:ctrlPr>
                              <a:rPr lang="en-US" sz="2800" i="1">
                                <a:effectLst/>
                                <a:latin typeface="Cambria Math" panose="02040503050406030204" pitchFamily="18" charset="0"/>
                                <a:cs typeface="Arial" panose="020B0604020202020204" pitchFamily="34" charset="0"/>
                              </a:rPr>
                            </m:ctrlPr>
                          </m:sSubPr>
                          <m:e>
                            <m:r>
                              <a:rPr lang="en-US" sz="2800" i="1">
                                <a:effectLst/>
                                <a:latin typeface="Cambria Math" panose="02040503050406030204" pitchFamily="18" charset="0"/>
                                <a:ea typeface="Times New Roman" panose="02020603050405020304" pitchFamily="18" charset="0"/>
                                <a:cs typeface="Arial" panose="020B0604020202020204" pitchFamily="34" charset="0"/>
                              </a:rPr>
                              <m:t>𝑇</m:t>
                            </m:r>
                          </m:e>
                          <m:sub>
                            <m:acc>
                              <m:accPr>
                                <m:chr m:val="̅"/>
                                <m:ctrlPr>
                                  <a:rPr lang="en-US" sz="2800" i="1">
                                    <a:effectLst/>
                                    <a:latin typeface="Cambria Math" panose="02040503050406030204" pitchFamily="18" charset="0"/>
                                    <a:cs typeface="Arial" panose="020B0604020202020204" pitchFamily="34" charset="0"/>
                                  </a:rPr>
                                </m:ctrlPr>
                              </m:accPr>
                              <m:e>
                                <m:r>
                                  <a:rPr lang="en-US" sz="2800" i="1">
                                    <a:effectLst/>
                                    <a:latin typeface="Cambria Math" panose="02040503050406030204" pitchFamily="18" charset="0"/>
                                    <a:ea typeface="Times New Roman" panose="02020603050405020304" pitchFamily="18" charset="0"/>
                                    <a:cs typeface="Arial" panose="020B0604020202020204" pitchFamily="34" charset="0"/>
                                  </a:rPr>
                                  <m:t>𝐺</m:t>
                                </m:r>
                              </m:e>
                            </m:acc>
                            <m:r>
                              <a:rPr lang="en-US" sz="2800" i="1">
                                <a:effectLst/>
                                <a:latin typeface="Cambria Math" panose="02040503050406030204" pitchFamily="18" charset="0"/>
                                <a:ea typeface="Times New Roman" panose="02020603050405020304" pitchFamily="18" charset="0"/>
                                <a:cs typeface="Arial" panose="020B0604020202020204" pitchFamily="34" charset="0"/>
                              </a:rPr>
                              <m:t> ,</m:t>
                            </m:r>
                            <m:r>
                              <a:rPr lang="en-US" sz="2800" i="1">
                                <a:effectLst/>
                                <a:latin typeface="Cambria Math" panose="02040503050406030204" pitchFamily="18" charset="0"/>
                                <a:ea typeface="Times New Roman" panose="02020603050405020304" pitchFamily="18" charset="0"/>
                                <a:cs typeface="Arial" panose="020B0604020202020204" pitchFamily="34" charset="0"/>
                              </a:rPr>
                              <m:t>𝑡</m:t>
                            </m:r>
                          </m:sub>
                        </m:sSub>
                      </m:e>
                    </m:nary>
                  </m:oMath>
                </a14:m>
                <a:r>
                  <a:rPr lang="en-US" sz="2800" dirty="0">
                    <a:effectLst/>
                    <a:ea typeface="Arial" panose="020B0604020202020204" pitchFamily="34" charset="0"/>
                  </a:rPr>
                  <a:t> 	</a:t>
                </a:r>
                <a:r>
                  <a:rPr lang="en-US" sz="2800" dirty="0">
                    <a:effectLst/>
                  </a:rPr>
                  <a:t> </a:t>
                </a:r>
                <a:endParaRPr lang="en-US" sz="2800" dirty="0">
                  <a:ea typeface="Arial" panose="020B0604020202020204" pitchFamily="34" charset="0"/>
                </a:endParaRPr>
              </a:p>
              <a:p>
                <a:pPr marL="285750" indent="-285750">
                  <a:buFont typeface="Arial" panose="020B0604020202020204" pitchFamily="34" charset="0"/>
                  <a:buChar char="•"/>
                </a:pPr>
                <a:r>
                  <a:rPr lang="en-US" sz="2400" b="0" i="1" dirty="0">
                    <a:effectLst/>
                    <a:ea typeface="Arial" panose="020B0604020202020204" pitchFamily="34" charset="0"/>
                  </a:rPr>
                  <a:t>G </a:t>
                </a:r>
                <a:r>
                  <a:rPr lang="en-US" sz="2400" b="0" dirty="0">
                    <a:effectLst/>
                    <a:ea typeface="Arial" panose="020B0604020202020204" pitchFamily="34" charset="0"/>
                  </a:rPr>
                  <a:t>is the total number of adoption cohorts</a:t>
                </a:r>
              </a:p>
              <a:p>
                <a:pPr marL="285750" indent="-285750">
                  <a:buFont typeface="Arial" panose="020B0604020202020204" pitchFamily="34" charset="0"/>
                  <a:buChar char="•"/>
                </a:pPr>
                <a14:m>
                  <m:oMath xmlns:m="http://schemas.openxmlformats.org/officeDocument/2006/math">
                    <m:r>
                      <a:rPr lang="en-US" sz="2400" b="0" i="1" smtClean="0">
                        <a:effectLst/>
                        <a:latin typeface="Cambria Math" panose="02040503050406030204" pitchFamily="18" charset="0"/>
                        <a:ea typeface="Arial" panose="020B0604020202020204" pitchFamily="34" charset="0"/>
                        <a:cs typeface="Arial" panose="020B0604020202020204" pitchFamily="34" charset="0"/>
                      </a:rPr>
                      <m:t>𝑇</m:t>
                    </m:r>
                  </m:oMath>
                </a14:m>
                <a:r>
                  <a:rPr lang="en-US" sz="2400" b="0" dirty="0">
                    <a:effectLst/>
                    <a:ea typeface="Arial" panose="020B0604020202020204" pitchFamily="34" charset="0"/>
                    <a:cs typeface="Arial" panose="020B0604020202020204" pitchFamily="34" charset="0"/>
                  </a:rPr>
                  <a:t> is the total number of time points in the study</a:t>
                </a:r>
              </a:p>
              <a:p>
                <a:endParaRPr lang="en-US" altLang="en-US" sz="1500" dirty="0"/>
              </a:p>
            </p:txBody>
          </p:sp>
        </mc:Choice>
        <mc:Fallback xmlns="">
          <p:sp>
            <p:nvSpPr>
              <p:cNvPr id="9219" name="Rectangle 8">
                <a:extLst>
                  <a:ext uri="{FF2B5EF4-FFF2-40B4-BE49-F238E27FC236}">
                    <a16:creationId xmlns:a16="http://schemas.microsoft.com/office/drawing/2014/main" id="{1A748101-9343-11E8-A08D-EEAE88BED6EE}"/>
                  </a:ext>
                </a:extLst>
              </p:cNvPr>
              <p:cNvSpPr>
                <a:spLocks noGrp="1" noRot="1" noChangeAspect="1" noMove="1" noResize="1" noEditPoints="1" noAdjustHandles="1" noChangeArrowheads="1" noChangeShapeType="1" noTextEdit="1"/>
              </p:cNvSpPr>
              <p:nvPr>
                <p:ph type="body" sz="quarter" idx="11"/>
              </p:nvPr>
            </p:nvSpPr>
            <p:spPr>
              <a:xfrm>
                <a:off x="425300" y="1870180"/>
                <a:ext cx="5520613" cy="4357396"/>
              </a:xfrm>
              <a:blipFill>
                <a:blip r:embed="rId4"/>
                <a:stretch>
                  <a:fillRect l="-5734" t="-1453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607F7DE-9185-A231-4DD2-DB9061052928}"/>
              </a:ext>
            </a:extLst>
          </p:cNvPr>
          <p:cNvSpPr>
            <a:spLocks noGrp="1"/>
          </p:cNvSpPr>
          <p:nvPr>
            <p:ph type="title"/>
          </p:nvPr>
        </p:nvSpPr>
        <p:spPr>
          <a:xfrm>
            <a:off x="724678" y="256559"/>
            <a:ext cx="8997820" cy="1784642"/>
          </a:xfrm>
        </p:spPr>
        <p:txBody>
          <a:bodyPr anchor="t">
            <a:normAutofit/>
          </a:bodyPr>
          <a:lstStyle/>
          <a:p>
            <a:r>
              <a:rPr lang="en-US" dirty="0"/>
              <a:t>Summary measure B: </a:t>
            </a:r>
            <a:br>
              <a:rPr lang="en-US" dirty="0"/>
            </a:br>
            <a:r>
              <a:rPr lang="en-US" sz="3100" dirty="0"/>
              <a:t>Weighted average for time since adoption</a:t>
            </a:r>
          </a:p>
        </p:txBody>
      </p:sp>
      <p:sp>
        <p:nvSpPr>
          <p:cNvPr id="13" name="Rectangle 12">
            <a:extLst>
              <a:ext uri="{FF2B5EF4-FFF2-40B4-BE49-F238E27FC236}">
                <a16:creationId xmlns:a16="http://schemas.microsoft.com/office/drawing/2014/main" id="{6AE3B3FB-932B-CB1D-8E86-D883C2488C13}"/>
              </a:ext>
            </a:extLst>
          </p:cNvPr>
          <p:cNvSpPr/>
          <p:nvPr/>
        </p:nvSpPr>
        <p:spPr>
          <a:xfrm>
            <a:off x="9218645" y="4553339"/>
            <a:ext cx="503853" cy="767459"/>
          </a:xfrm>
          <a:prstGeom prst="rect">
            <a:avLst/>
          </a:prstGeom>
          <a:noFill/>
          <a:ln w="25400">
            <a:solidFill>
              <a:srgbClr val="DF5E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15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48EA5-171F-A5C6-60D8-1E2DDBE2B0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Rectangle 8">
                <a:extLst>
                  <a:ext uri="{FF2B5EF4-FFF2-40B4-BE49-F238E27FC236}">
                    <a16:creationId xmlns:a16="http://schemas.microsoft.com/office/drawing/2014/main" id="{A9FB82DF-DC03-D7B2-1375-613034E0D400}"/>
                  </a:ext>
                </a:extLst>
              </p:cNvPr>
              <p:cNvSpPr>
                <a:spLocks noGrp="1" noChangeArrowheads="1"/>
              </p:cNvSpPr>
              <p:nvPr>
                <p:ph type="body" sz="quarter" idx="11"/>
              </p:nvPr>
            </p:nvSpPr>
            <p:spPr>
              <a:xfrm>
                <a:off x="500719" y="1754901"/>
                <a:ext cx="5912130" cy="4618630"/>
              </a:xfrm>
            </p:spPr>
            <p:txBody>
              <a:bodyPr>
                <a:normAutofit/>
              </a:bodyPr>
              <a:lstStyle/>
              <a:p>
                <a14:m>
                  <m:oMath xmlns:m="http://schemas.openxmlformats.org/officeDocument/2006/math">
                    <m:f>
                      <m:fPr>
                        <m:ctrlPr>
                          <a:rPr lang="en-US" sz="2800" i="1">
                            <a:latin typeface="Cambria Math" panose="02040503050406030204" pitchFamily="18" charset="0"/>
                          </a:rPr>
                        </m:ctrlPr>
                      </m:fPr>
                      <m:num>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=0</m:t>
                            </m:r>
                          </m:sub>
                          <m:sup>
                            <m:r>
                              <a:rPr lang="en-US" sz="2800" i="1">
                                <a:latin typeface="Cambria Math" panose="02040503050406030204" pitchFamily="18" charset="0"/>
                              </a:rPr>
                              <m:t>𝑇</m:t>
                            </m:r>
                          </m:sup>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𝑔</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𝑔</m:t>
                                    </m:r>
                                  </m:sub>
                                </m:sSub>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&lt;</m:t>
                                </m:r>
                                <m:r>
                                  <a:rPr lang="en-US" sz="2800" i="1">
                                    <a:latin typeface="Cambria Math" panose="02040503050406030204" pitchFamily="18" charset="0"/>
                                  </a:rPr>
                                  <m:t>𝑇</m:t>
                                </m:r>
                              </m:sub>
                              <m:sup/>
                              <m:e>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𝑔</m:t>
                                    </m:r>
                                    <m:r>
                                      <a:rPr lang="en-US" sz="2800" i="1">
                                        <a:latin typeface="Cambria Math" panose="02040503050406030204" pitchFamily="18" charset="0"/>
                                      </a:rPr>
                                      <m:t>, </m:t>
                                    </m:r>
                                    <m:r>
                                      <a:rPr lang="en-US" sz="2800" i="1">
                                        <a:latin typeface="Cambria Math" panose="02040503050406030204" pitchFamily="18" charset="0"/>
                                      </a:rPr>
                                      <m:t>𝑡</m:t>
                                    </m:r>
                                  </m:sub>
                                </m:sSub>
                                <m:r>
                                  <a:rPr lang="en-US" sz="2800" i="1">
                                    <a:latin typeface="Cambria Math" panose="02040503050406030204" pitchFamily="18" charset="0"/>
                                  </a:rPr>
                                  <m:t>𝐴𝑇</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𝑔</m:t>
                                    </m:r>
                                    <m:r>
                                      <a:rPr lang="en-US" sz="2800" i="1">
                                        <a:latin typeface="Cambria Math" panose="02040503050406030204" pitchFamily="18" charset="0"/>
                                      </a:rPr>
                                      <m:t>,</m:t>
                                    </m:r>
                                    <m:r>
                                      <a:rPr lang="en-US" sz="2800" i="1">
                                        <a:latin typeface="Cambria Math" panose="02040503050406030204" pitchFamily="18" charset="0"/>
                                      </a:rPr>
                                      <m:t>𝑡</m:t>
                                    </m:r>
                                  </m:sub>
                                </m:sSub>
                              </m:e>
                            </m:nary>
                          </m:e>
                        </m:nary>
                      </m:num>
                      <m:den>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=0</m:t>
                            </m:r>
                          </m:sub>
                          <m:sup>
                            <m:r>
                              <a:rPr lang="en-US" sz="2800" i="1">
                                <a:latin typeface="Cambria Math" panose="02040503050406030204" pitchFamily="18" charset="0"/>
                              </a:rPr>
                              <m:t>𝑇</m:t>
                            </m:r>
                          </m:sup>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𝑔</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𝑔</m:t>
                                    </m:r>
                                  </m:sub>
                                </m:sSub>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&lt;</m:t>
                                </m:r>
                                <m:r>
                                  <a:rPr lang="en-US" sz="2800" i="1">
                                    <a:latin typeface="Cambria Math" panose="02040503050406030204" pitchFamily="18" charset="0"/>
                                  </a:rPr>
                                  <m:t>𝑇</m:t>
                                </m:r>
                              </m:sub>
                              <m:sup/>
                              <m:e>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𝑔</m:t>
                                    </m:r>
                                    <m:r>
                                      <a:rPr lang="en-US" sz="2800" i="1">
                                        <a:latin typeface="Cambria Math" panose="02040503050406030204" pitchFamily="18" charset="0"/>
                                      </a:rPr>
                                      <m:t>, </m:t>
                                    </m:r>
                                    <m:r>
                                      <a:rPr lang="en-US" sz="2800" i="1">
                                        <a:latin typeface="Cambria Math" panose="02040503050406030204" pitchFamily="18" charset="0"/>
                                      </a:rPr>
                                      <m:t>𝑡</m:t>
                                    </m:r>
                                  </m:sub>
                                </m:sSub>
                              </m:e>
                            </m:nary>
                          </m:e>
                        </m:nary>
                      </m:den>
                    </m:f>
                  </m:oMath>
                </a14:m>
                <a:r>
                  <a:rPr lang="en-US" sz="2800" dirty="0">
                    <a:effectLst/>
                  </a:rPr>
                  <a:t> </a:t>
                </a:r>
              </a:p>
              <a:p>
                <a:pPr marL="285750" indent="-285750">
                  <a:buFont typeface="Arial" panose="020B0604020202020204" pitchFamily="34" charset="0"/>
                  <a:buChar char="•"/>
                </a:pPr>
                <a14:m>
                  <m:oMath xmlns:m="http://schemas.openxmlformats.org/officeDocument/2006/math">
                    <m:sSub>
                      <m:sSubPr>
                        <m:ctrlPr>
                          <a:rPr lang="en-US" sz="2400" b="0" i="1">
                            <a:effectLst/>
                            <a:latin typeface="Cambria Math" panose="02040503050406030204" pitchFamily="18" charset="0"/>
                            <a:ea typeface="Arial" panose="020B0604020202020204" pitchFamily="34" charset="0"/>
                            <a:cs typeface="Arial" panose="020B0604020202020204" pitchFamily="34" charset="0"/>
                          </a:rPr>
                        </m:ctrlPr>
                      </m:sSubPr>
                      <m:e>
                        <m:r>
                          <a:rPr lang="en-US" sz="1800" b="0" i="1">
                            <a:effectLst/>
                            <a:latin typeface="Cambria Math" panose="02040503050406030204" pitchFamily="18" charset="0"/>
                            <a:ea typeface="Arial" panose="020B0604020202020204" pitchFamily="34" charset="0"/>
                            <a:cs typeface="Arial" panose="020B0604020202020204" pitchFamily="34" charset="0"/>
                          </a:rPr>
                          <m:t>𝑛</m:t>
                        </m:r>
                      </m:e>
                      <m:sub>
                        <m:r>
                          <a:rPr lang="en-US" sz="1800" b="0" i="1">
                            <a:effectLst/>
                            <a:latin typeface="Cambria Math" panose="02040503050406030204" pitchFamily="18" charset="0"/>
                            <a:ea typeface="Arial" panose="020B0604020202020204" pitchFamily="34" charset="0"/>
                            <a:cs typeface="Arial" panose="020B0604020202020204" pitchFamily="34" charset="0"/>
                          </a:rPr>
                          <m:t>𝑔</m:t>
                        </m:r>
                        <m:r>
                          <a:rPr lang="en-US" sz="1800" b="0" i="1">
                            <a:effectLst/>
                            <a:latin typeface="Cambria Math" panose="02040503050406030204" pitchFamily="18" charset="0"/>
                            <a:ea typeface="Arial" panose="020B0604020202020204" pitchFamily="34" charset="0"/>
                            <a:cs typeface="Arial" panose="020B0604020202020204" pitchFamily="34" charset="0"/>
                          </a:rPr>
                          <m:t>,</m:t>
                        </m:r>
                        <m:r>
                          <a:rPr lang="en-US" sz="1800" b="0" i="1">
                            <a:effectLst/>
                            <a:latin typeface="Cambria Math" panose="02040503050406030204" pitchFamily="18" charset="0"/>
                            <a:ea typeface="Arial" panose="020B0604020202020204" pitchFamily="34" charset="0"/>
                            <a:cs typeface="Arial" panose="020B0604020202020204" pitchFamily="34" charset="0"/>
                          </a:rPr>
                          <m:t>𝑡</m:t>
                        </m:r>
                      </m:sub>
                    </m:sSub>
                  </m:oMath>
                </a14:m>
                <a:r>
                  <a:rPr lang="en-US" sz="1800" b="0" dirty="0">
                    <a:effectLst/>
                    <a:ea typeface="Arial" panose="020B0604020202020204" pitchFamily="34" charset="0"/>
                  </a:rPr>
                  <a:t> is the number of units in adoption cohort </a:t>
                </a:r>
                <a:r>
                  <a:rPr lang="en-US" sz="1800" b="0" i="1" dirty="0">
                    <a:effectLst/>
                    <a:ea typeface="Arial" panose="020B0604020202020204" pitchFamily="34" charset="0"/>
                  </a:rPr>
                  <a:t>g</a:t>
                </a:r>
                <a:r>
                  <a:rPr lang="en-US" sz="1800" b="0" dirty="0">
                    <a:effectLst/>
                    <a:ea typeface="Arial" panose="020B0604020202020204" pitchFamily="34" charset="0"/>
                  </a:rPr>
                  <a:t> treated in time period </a:t>
                </a:r>
                <a:r>
                  <a:rPr lang="en-US" sz="1800" b="0" i="1" dirty="0">
                    <a:effectLst/>
                    <a:ea typeface="Arial" panose="020B0604020202020204" pitchFamily="34" charset="0"/>
                  </a:rPr>
                  <a:t>t</a:t>
                </a:r>
                <a:endParaRPr lang="en-US" b="0" dirty="0">
                  <a:ea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sz="1800" b="0" i="1">
                        <a:effectLst/>
                        <a:latin typeface="Cambria Math" panose="02040503050406030204" pitchFamily="18" charset="0"/>
                        <a:ea typeface="Arial" panose="020B0604020202020204" pitchFamily="34" charset="0"/>
                        <a:cs typeface="Arial" panose="020B0604020202020204" pitchFamily="34" charset="0"/>
                      </a:rPr>
                      <m:t>𝐴𝑇</m:t>
                    </m:r>
                    <m:sSub>
                      <m:sSubPr>
                        <m:ctrlPr>
                          <a:rPr lang="en-US" sz="2400" b="0" i="1">
                            <a:effectLst/>
                            <a:latin typeface="Cambria Math" panose="02040503050406030204" pitchFamily="18" charset="0"/>
                            <a:ea typeface="Arial" panose="020B0604020202020204" pitchFamily="34" charset="0"/>
                            <a:cs typeface="Arial" panose="020B0604020202020204" pitchFamily="34" charset="0"/>
                          </a:rPr>
                        </m:ctrlPr>
                      </m:sSubPr>
                      <m:e>
                        <m:r>
                          <a:rPr lang="en-US" sz="1800" b="0" i="1">
                            <a:effectLst/>
                            <a:latin typeface="Cambria Math" panose="02040503050406030204" pitchFamily="18" charset="0"/>
                            <a:ea typeface="Arial" panose="020B0604020202020204" pitchFamily="34" charset="0"/>
                            <a:cs typeface="Arial" panose="020B0604020202020204" pitchFamily="34" charset="0"/>
                          </a:rPr>
                          <m:t>𝑇</m:t>
                        </m:r>
                      </m:e>
                      <m:sub>
                        <m:r>
                          <a:rPr lang="en-US" sz="1800" b="0" i="1">
                            <a:effectLst/>
                            <a:latin typeface="Cambria Math" panose="02040503050406030204" pitchFamily="18" charset="0"/>
                            <a:ea typeface="Arial" panose="020B0604020202020204" pitchFamily="34" charset="0"/>
                            <a:cs typeface="Arial" panose="020B0604020202020204" pitchFamily="34" charset="0"/>
                          </a:rPr>
                          <m:t>𝑔</m:t>
                        </m:r>
                        <m:r>
                          <a:rPr lang="en-US" sz="1800" b="0" i="1">
                            <a:effectLst/>
                            <a:latin typeface="Cambria Math" panose="02040503050406030204" pitchFamily="18" charset="0"/>
                            <a:ea typeface="Arial" panose="020B0604020202020204" pitchFamily="34" charset="0"/>
                            <a:cs typeface="Arial" panose="020B0604020202020204" pitchFamily="34" charset="0"/>
                          </a:rPr>
                          <m:t>,</m:t>
                        </m:r>
                        <m:r>
                          <a:rPr lang="en-US" sz="1800" b="0" i="1">
                            <a:effectLst/>
                            <a:latin typeface="Cambria Math" panose="02040503050406030204" pitchFamily="18" charset="0"/>
                            <a:ea typeface="Arial" panose="020B0604020202020204" pitchFamily="34" charset="0"/>
                            <a:cs typeface="Arial" panose="020B0604020202020204" pitchFamily="34" charset="0"/>
                          </a:rPr>
                          <m:t>𝑡</m:t>
                        </m:r>
                      </m:sub>
                    </m:sSub>
                  </m:oMath>
                </a14:m>
                <a:r>
                  <a:rPr lang="en-US" sz="1800" b="0" dirty="0">
                    <a:effectLst/>
                    <a:ea typeface="Arial" panose="020B0604020202020204" pitchFamily="34" charset="0"/>
                  </a:rPr>
                  <a:t> is the estimated ATT for adoption cohort </a:t>
                </a:r>
                <a:r>
                  <a:rPr lang="en-US" sz="1800" b="0" i="1" dirty="0">
                    <a:effectLst/>
                    <a:ea typeface="Arial" panose="020B0604020202020204" pitchFamily="34" charset="0"/>
                  </a:rPr>
                  <a:t>g</a:t>
                </a:r>
                <a:r>
                  <a:rPr lang="en-US" sz="1800" b="0" dirty="0">
                    <a:effectLst/>
                    <a:ea typeface="Arial" panose="020B0604020202020204" pitchFamily="34" charset="0"/>
                  </a:rPr>
                  <a:t> in time period </a:t>
                </a:r>
                <a:r>
                  <a:rPr lang="en-US" sz="1800" b="0" i="1" dirty="0">
                    <a:effectLst/>
                    <a:ea typeface="Arial" panose="020B0604020202020204" pitchFamily="34" charset="0"/>
                  </a:rPr>
                  <a:t>t</a:t>
                </a:r>
              </a:p>
              <a:p>
                <a:pPr marL="285750" indent="-285750">
                  <a:buFont typeface="Arial" panose="020B0604020202020204" pitchFamily="34" charset="0"/>
                  <a:buChar char="•"/>
                </a:pPr>
                <a:r>
                  <a:rPr lang="en-US" sz="1800" b="0" i="1" dirty="0">
                    <a:ea typeface="Arial" panose="020B0604020202020204" pitchFamily="34" charset="0"/>
                  </a:rPr>
                  <a:t>(-0.0175*4  </a:t>
                </a:r>
                <a:r>
                  <a:rPr lang="en-US" b="0" i="1" dirty="0">
                    <a:ea typeface="Arial" panose="020B0604020202020204" pitchFamily="34" charset="0"/>
                  </a:rPr>
                  <a:t>- </a:t>
                </a:r>
                <a:r>
                  <a:rPr lang="en-US" sz="1800" b="0" i="1" dirty="0">
                    <a:ea typeface="Arial" panose="020B0604020202020204" pitchFamily="34" charset="0"/>
                  </a:rPr>
                  <a:t>0.0125*2)/6</a:t>
                </a:r>
                <a:endParaRPr lang="en-US" sz="1800" b="0" dirty="0">
                  <a:ea typeface="Arial" panose="020B0604020202020204" pitchFamily="34" charset="0"/>
                </a:endParaRPr>
              </a:p>
              <a:p>
                <a:pPr marL="285750" indent="-285750">
                  <a:buFont typeface="Arial" panose="020B0604020202020204" pitchFamily="34" charset="0"/>
                  <a:buChar char="•"/>
                </a:pPr>
                <a:endParaRPr lang="en-US" b="0" dirty="0">
                  <a:ea typeface="Arial" panose="020B0604020202020204" pitchFamily="34" charset="0"/>
                </a:endParaRPr>
              </a:p>
            </p:txBody>
          </p:sp>
        </mc:Choice>
        <mc:Fallback xmlns="">
          <p:sp>
            <p:nvSpPr>
              <p:cNvPr id="9219" name="Rectangle 8">
                <a:extLst>
                  <a:ext uri="{FF2B5EF4-FFF2-40B4-BE49-F238E27FC236}">
                    <a16:creationId xmlns:a16="http://schemas.microsoft.com/office/drawing/2014/main" id="{A9FB82DF-DC03-D7B2-1375-613034E0D400}"/>
                  </a:ext>
                </a:extLst>
              </p:cNvPr>
              <p:cNvSpPr>
                <a:spLocks noGrp="1" noRot="1" noChangeAspect="1" noMove="1" noResize="1" noEditPoints="1" noAdjustHandles="1" noChangeArrowheads="1" noChangeShapeType="1" noTextEdit="1"/>
              </p:cNvSpPr>
              <p:nvPr>
                <p:ph type="body" sz="quarter" idx="11"/>
              </p:nvPr>
            </p:nvSpPr>
            <p:spPr>
              <a:xfrm>
                <a:off x="500719" y="1754901"/>
                <a:ext cx="5912130" cy="4618630"/>
              </a:xfrm>
              <a:blipFill>
                <a:blip r:embed="rId3"/>
                <a:stretch>
                  <a:fillRect l="-6223" t="-1068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85E8306-6F45-C2F4-FC8F-2762B9F7D97E}"/>
              </a:ext>
            </a:extLst>
          </p:cNvPr>
          <p:cNvSpPr>
            <a:spLocks noGrp="1"/>
          </p:cNvSpPr>
          <p:nvPr>
            <p:ph type="title"/>
          </p:nvPr>
        </p:nvSpPr>
        <p:spPr>
          <a:xfrm>
            <a:off x="628934" y="310066"/>
            <a:ext cx="10934131" cy="1071896"/>
          </a:xfrm>
        </p:spPr>
        <p:txBody>
          <a:bodyPr anchor="t">
            <a:normAutofit/>
          </a:bodyPr>
          <a:lstStyle/>
          <a:p>
            <a:r>
              <a:rPr lang="en-US" dirty="0"/>
              <a:t>Summary measure C: </a:t>
            </a:r>
            <a:br>
              <a:rPr lang="en-US" dirty="0"/>
            </a:br>
            <a:r>
              <a:rPr lang="en-US" sz="3100" dirty="0"/>
              <a:t>Weighted average for time since adoption</a:t>
            </a:r>
          </a:p>
        </p:txBody>
      </p:sp>
      <p:pic>
        <p:nvPicPr>
          <p:cNvPr id="2" name="Picture 1">
            <a:extLst>
              <a:ext uri="{FF2B5EF4-FFF2-40B4-BE49-F238E27FC236}">
                <a16:creationId xmlns:a16="http://schemas.microsoft.com/office/drawing/2014/main" id="{7B85E316-5E34-F5DC-5AF7-13811DCB7423}"/>
              </a:ext>
            </a:extLst>
          </p:cNvPr>
          <p:cNvPicPr>
            <a:picLocks noChangeAspect="1"/>
          </p:cNvPicPr>
          <p:nvPr/>
        </p:nvPicPr>
        <p:blipFill>
          <a:blip r:embed="rId4"/>
          <a:stretch>
            <a:fillRect/>
          </a:stretch>
        </p:blipFill>
        <p:spPr>
          <a:xfrm>
            <a:off x="6412848" y="1594509"/>
            <a:ext cx="5278434" cy="4618630"/>
          </a:xfrm>
          <a:prstGeom prst="rect">
            <a:avLst/>
          </a:prstGeom>
          <a:ln w="12700">
            <a:solidFill>
              <a:schemeClr val="bg1"/>
            </a:solidFill>
          </a:ln>
        </p:spPr>
      </p:pic>
      <p:sp>
        <p:nvSpPr>
          <p:cNvPr id="4" name="TextBox 3">
            <a:extLst>
              <a:ext uri="{FF2B5EF4-FFF2-40B4-BE49-F238E27FC236}">
                <a16:creationId xmlns:a16="http://schemas.microsoft.com/office/drawing/2014/main" id="{C4FE7DCB-01F1-3C6A-BC08-5C58136F79F4}"/>
              </a:ext>
            </a:extLst>
          </p:cNvPr>
          <p:cNvSpPr txBox="1"/>
          <p:nvPr/>
        </p:nvSpPr>
        <p:spPr>
          <a:xfrm>
            <a:off x="7968482" y="4064216"/>
            <a:ext cx="2167166" cy="276999"/>
          </a:xfrm>
          <a:prstGeom prst="rect">
            <a:avLst/>
          </a:prstGeom>
          <a:noFill/>
        </p:spPr>
        <p:txBody>
          <a:bodyPr wrap="square" rtlCol="0">
            <a:spAutoFit/>
          </a:bodyPr>
          <a:lstStyle/>
          <a:p>
            <a:r>
              <a:rPr lang="en-US" sz="1200" dirty="0">
                <a:solidFill>
                  <a:schemeClr val="bg1"/>
                </a:solidFill>
              </a:rPr>
              <a:t>ATT</a:t>
            </a:r>
            <a:r>
              <a:rPr lang="en-US" sz="1200" baseline="-25000" dirty="0">
                <a:solidFill>
                  <a:schemeClr val="bg1"/>
                </a:solidFill>
              </a:rPr>
              <a:t>2</a:t>
            </a:r>
            <a:r>
              <a:rPr lang="en-US" sz="1200" dirty="0">
                <a:solidFill>
                  <a:schemeClr val="bg1"/>
                </a:solidFill>
              </a:rPr>
              <a:t> = -0.0175</a:t>
            </a:r>
          </a:p>
        </p:txBody>
      </p:sp>
      <p:sp>
        <p:nvSpPr>
          <p:cNvPr id="5" name="TextBox 4">
            <a:extLst>
              <a:ext uri="{FF2B5EF4-FFF2-40B4-BE49-F238E27FC236}">
                <a16:creationId xmlns:a16="http://schemas.microsoft.com/office/drawing/2014/main" id="{546FDB79-62AD-DDD0-FAFD-9308172B4B5B}"/>
              </a:ext>
            </a:extLst>
          </p:cNvPr>
          <p:cNvSpPr txBox="1"/>
          <p:nvPr/>
        </p:nvSpPr>
        <p:spPr>
          <a:xfrm>
            <a:off x="9316629" y="2218070"/>
            <a:ext cx="1280733" cy="276999"/>
          </a:xfrm>
          <a:prstGeom prst="rect">
            <a:avLst/>
          </a:prstGeom>
          <a:noFill/>
        </p:spPr>
        <p:txBody>
          <a:bodyPr wrap="square" rtlCol="0">
            <a:spAutoFit/>
          </a:bodyPr>
          <a:lstStyle/>
          <a:p>
            <a:r>
              <a:rPr lang="en-US" sz="1200" dirty="0">
                <a:solidFill>
                  <a:schemeClr val="bg1"/>
                </a:solidFill>
              </a:rPr>
              <a:t>ATT</a:t>
            </a:r>
            <a:r>
              <a:rPr lang="en-US" sz="1200" baseline="-25000" dirty="0">
                <a:solidFill>
                  <a:schemeClr val="bg1"/>
                </a:solidFill>
              </a:rPr>
              <a:t>4</a:t>
            </a:r>
            <a:r>
              <a:rPr lang="en-US" sz="1200" dirty="0">
                <a:solidFill>
                  <a:schemeClr val="bg1"/>
                </a:solidFill>
              </a:rPr>
              <a:t> = -0.0125</a:t>
            </a:r>
          </a:p>
        </p:txBody>
      </p:sp>
    </p:spTree>
    <p:extLst>
      <p:ext uri="{BB962C8B-B14F-4D97-AF65-F5344CB8AC3E}">
        <p14:creationId xmlns:p14="http://schemas.microsoft.com/office/powerpoint/2010/main" val="285930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622F2-12F8-EAA9-7A5D-4F1BC86275CF}"/>
              </a:ext>
            </a:extLst>
          </p:cNvPr>
          <p:cNvSpPr>
            <a:spLocks noGrp="1"/>
          </p:cNvSpPr>
          <p:nvPr>
            <p:ph type="body" sz="quarter" idx="11"/>
          </p:nvPr>
        </p:nvSpPr>
        <p:spPr>
          <a:xfrm>
            <a:off x="761998" y="1904999"/>
            <a:ext cx="10444717" cy="4237039"/>
          </a:xfrm>
        </p:spPr>
        <p:txBody>
          <a:bodyPr>
            <a:normAutofit/>
          </a:bodyPr>
          <a:lstStyle/>
          <a:p>
            <a:pPr marL="342900" indent="-342900">
              <a:buAutoNum type="arabicPeriod"/>
            </a:pPr>
            <a:r>
              <a:rPr lang="en-US" sz="2600" dirty="0"/>
              <a:t>Two-time point differences-in-differences</a:t>
            </a:r>
          </a:p>
          <a:p>
            <a:pPr marL="342900" indent="-342900">
              <a:buAutoNum type="arabicPeriod"/>
            </a:pPr>
            <a:r>
              <a:rPr lang="en-US" sz="2600" dirty="0"/>
              <a:t>Staggered differences-in-differences</a:t>
            </a:r>
          </a:p>
          <a:p>
            <a:pPr marL="342900" indent="-342900">
              <a:buAutoNum type="arabicPeriod"/>
            </a:pPr>
            <a:r>
              <a:rPr lang="en-US" sz="2600" dirty="0"/>
              <a:t>Two-way fixed effects</a:t>
            </a:r>
          </a:p>
          <a:p>
            <a:pPr marL="342900" indent="-342900">
              <a:buAutoNum type="arabicPeriod"/>
            </a:pPr>
            <a:r>
              <a:rPr lang="en-US" sz="2600" dirty="0"/>
              <a:t>Alternate methods</a:t>
            </a:r>
          </a:p>
          <a:p>
            <a:pPr marL="342900" indent="-342900">
              <a:buFont typeface="Arial" panose="020B0604020202020204" pitchFamily="34" charset="0"/>
              <a:buAutoNum type="arabicPeriod"/>
            </a:pPr>
            <a:r>
              <a:rPr lang="en-US" sz="2600" dirty="0"/>
              <a:t>Comparison of approaches</a:t>
            </a:r>
          </a:p>
          <a:p>
            <a:pPr marL="626364" lvl="1" indent="-342900">
              <a:buFont typeface="Arial" panose="020B0604020202020204" pitchFamily="34" charset="0"/>
              <a:buAutoNum type="arabicPeriod"/>
            </a:pPr>
            <a:r>
              <a:rPr lang="en-US" sz="2600" dirty="0"/>
              <a:t>Simulations</a:t>
            </a:r>
          </a:p>
          <a:p>
            <a:pPr marL="626364" lvl="1" indent="-342900">
              <a:buAutoNum type="arabicPeriod"/>
            </a:pPr>
            <a:r>
              <a:rPr lang="en-US" sz="2600" dirty="0"/>
              <a:t>Empirical example</a:t>
            </a:r>
          </a:p>
          <a:p>
            <a:pPr marL="342900" indent="-342900">
              <a:buAutoNum type="arabicPeriod"/>
            </a:pPr>
            <a:r>
              <a:rPr lang="en-US" sz="2600" dirty="0"/>
              <a:t>Takeaways for your research</a:t>
            </a:r>
          </a:p>
          <a:p>
            <a:pPr marL="342900" indent="-342900">
              <a:buAutoNum type="arabicPeriod"/>
            </a:pPr>
            <a:endParaRPr lang="en-US" dirty="0"/>
          </a:p>
        </p:txBody>
      </p:sp>
      <p:sp>
        <p:nvSpPr>
          <p:cNvPr id="4" name="Title 3">
            <a:extLst>
              <a:ext uri="{FF2B5EF4-FFF2-40B4-BE49-F238E27FC236}">
                <a16:creationId xmlns:a16="http://schemas.microsoft.com/office/drawing/2014/main" id="{3909D9E4-A381-701B-45A3-55CD975CE22D}"/>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017009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4CF9-7C69-ED34-D830-050656BFE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3CC42B-98CA-BC2B-A84B-C2C8E39E4961}"/>
              </a:ext>
            </a:extLst>
          </p:cNvPr>
          <p:cNvSpPr>
            <a:spLocks noGrp="1"/>
          </p:cNvSpPr>
          <p:nvPr>
            <p:ph type="body" sz="quarter" idx="11"/>
          </p:nvPr>
        </p:nvSpPr>
        <p:spPr>
          <a:xfrm>
            <a:off x="761999" y="1905000"/>
            <a:ext cx="8532125" cy="3276600"/>
          </a:xfrm>
        </p:spPr>
        <p:txBody>
          <a:bodyPr>
            <a:noAutofit/>
          </a:bodyPr>
          <a:lstStyle/>
          <a:p>
            <a:pPr marL="285750" indent="-285750">
              <a:buFont typeface="Arial" panose="020B0604020202020204" pitchFamily="34" charset="0"/>
              <a:buChar char="•"/>
            </a:pPr>
            <a:r>
              <a:rPr lang="en-US" dirty="0">
                <a:solidFill>
                  <a:schemeClr val="accent3">
                    <a:lumMod val="50000"/>
                  </a:schemeClr>
                </a:solidFill>
              </a:rPr>
              <a:t>The main goal of the cohort ATT estimator is for event study designs in which dynamic effects are of interest</a:t>
            </a:r>
          </a:p>
          <a:p>
            <a:pPr marL="285750" indent="-285750">
              <a:buFont typeface="Arial" panose="020B0604020202020204" pitchFamily="34" charset="0"/>
              <a:buChar char="•"/>
            </a:pPr>
            <a:r>
              <a:rPr lang="en-US" dirty="0">
                <a:solidFill>
                  <a:schemeClr val="accent3">
                    <a:lumMod val="50000"/>
                  </a:schemeClr>
                </a:solidFill>
              </a:rPr>
              <a:t>Each cohort ATT is estimated using an interacted TWFE regression </a:t>
            </a:r>
          </a:p>
          <a:p>
            <a:pPr marL="285750" indent="-285750">
              <a:buFont typeface="Arial" panose="020B0604020202020204" pitchFamily="34" charset="0"/>
              <a:buChar char="•"/>
            </a:pPr>
            <a:r>
              <a:rPr lang="en-US" dirty="0">
                <a:solidFill>
                  <a:schemeClr val="accent3">
                    <a:lumMod val="50000"/>
                  </a:schemeClr>
                </a:solidFill>
              </a:rPr>
              <a:t>Combines estimates for ATTs for each adoption cohort </a:t>
            </a:r>
          </a:p>
          <a:p>
            <a:pPr marL="569214" lvl="1" indent="-285750"/>
            <a:r>
              <a:rPr lang="en-US" dirty="0">
                <a:solidFill>
                  <a:schemeClr val="accent3">
                    <a:lumMod val="50000"/>
                  </a:schemeClr>
                </a:solidFill>
              </a:rPr>
              <a:t>Allows different aggregation schemes</a:t>
            </a:r>
          </a:p>
          <a:p>
            <a:pPr marL="285750" indent="-285750">
              <a:buFont typeface="Arial" panose="020B0604020202020204" pitchFamily="34" charset="0"/>
              <a:buChar char="•"/>
            </a:pPr>
            <a:r>
              <a:rPr lang="en-US" dirty="0">
                <a:solidFill>
                  <a:schemeClr val="accent3">
                    <a:lumMod val="50000"/>
                  </a:schemeClr>
                </a:solidFill>
              </a:rPr>
              <a:t>No option for summary measure B is available in current software</a:t>
            </a:r>
          </a:p>
          <a:p>
            <a:pPr marL="285750" indent="-285750">
              <a:buFont typeface="Arial" panose="020B0604020202020204" pitchFamily="34" charset="0"/>
              <a:buChar char="•"/>
            </a:pPr>
            <a:endParaRPr lang="en-US" dirty="0">
              <a:solidFill>
                <a:schemeClr val="accent3">
                  <a:lumMod val="50000"/>
                </a:schemeClr>
              </a:solidFill>
            </a:endParaRPr>
          </a:p>
          <a:p>
            <a:pPr marL="285750" indent="-285750">
              <a:buFont typeface="Arial" panose="020B0604020202020204" pitchFamily="34" charset="0"/>
              <a:buChar char="•"/>
            </a:pPr>
            <a:endParaRPr lang="en-US" dirty="0">
              <a:solidFill>
                <a:schemeClr val="accent3">
                  <a:lumMod val="50000"/>
                </a:schemeClr>
              </a:solidFill>
            </a:endParaRPr>
          </a:p>
        </p:txBody>
      </p:sp>
      <p:sp>
        <p:nvSpPr>
          <p:cNvPr id="2" name="Title 1">
            <a:extLst>
              <a:ext uri="{FF2B5EF4-FFF2-40B4-BE49-F238E27FC236}">
                <a16:creationId xmlns:a16="http://schemas.microsoft.com/office/drawing/2014/main" id="{0AFB54FD-1D62-FE91-03EF-A97DFB8817E4}"/>
              </a:ext>
            </a:extLst>
          </p:cNvPr>
          <p:cNvSpPr>
            <a:spLocks noGrp="1"/>
          </p:cNvSpPr>
          <p:nvPr>
            <p:ph type="title"/>
          </p:nvPr>
        </p:nvSpPr>
        <p:spPr>
          <a:xfrm>
            <a:off x="761999" y="715961"/>
            <a:ext cx="6476999" cy="1189037"/>
          </a:xfrm>
        </p:spPr>
        <p:txBody>
          <a:bodyPr anchor="t">
            <a:normAutofit/>
          </a:bodyPr>
          <a:lstStyle/>
          <a:p>
            <a:r>
              <a:rPr lang="en-US" dirty="0"/>
              <a:t>Cohort ATT</a:t>
            </a:r>
            <a:r>
              <a:rPr lang="en-US" baseline="30000" dirty="0"/>
              <a:t>1</a:t>
            </a:r>
            <a:br>
              <a:rPr lang="en-US" dirty="0"/>
            </a:br>
            <a:endParaRPr lang="en-US" dirty="0"/>
          </a:p>
        </p:txBody>
      </p:sp>
      <p:sp>
        <p:nvSpPr>
          <p:cNvPr id="4" name="TextBox 3">
            <a:extLst>
              <a:ext uri="{FF2B5EF4-FFF2-40B4-BE49-F238E27FC236}">
                <a16:creationId xmlns:a16="http://schemas.microsoft.com/office/drawing/2014/main" id="{FE34205A-C909-8874-578B-428AA869251C}"/>
              </a:ext>
            </a:extLst>
          </p:cNvPr>
          <p:cNvSpPr txBox="1"/>
          <p:nvPr/>
        </p:nvSpPr>
        <p:spPr>
          <a:xfrm>
            <a:off x="450376" y="5895833"/>
            <a:ext cx="8843749" cy="646331"/>
          </a:xfrm>
          <a:prstGeom prst="rect">
            <a:avLst/>
          </a:prstGeom>
          <a:noFill/>
        </p:spPr>
        <p:txBody>
          <a:bodyPr wrap="square" rtlCol="0">
            <a:spAutoFit/>
          </a:bodyPr>
          <a:lstStyle/>
          <a:p>
            <a:pPr>
              <a:buNone/>
            </a:pPr>
            <a:r>
              <a:rPr lang="en-US" sz="1200" baseline="30000" dirty="0">
                <a:solidFill>
                  <a:schemeClr val="accent3">
                    <a:lumMod val="50000"/>
                  </a:schemeClr>
                </a:solidFill>
                <a:effectLst/>
                <a:latin typeface="+mn-lt"/>
              </a:rPr>
              <a:t>1</a:t>
            </a:r>
            <a:r>
              <a:rPr lang="en-US" sz="1200" dirty="0">
                <a:solidFill>
                  <a:schemeClr val="accent3">
                    <a:lumMod val="50000"/>
                  </a:schemeClr>
                </a:solidFill>
                <a:effectLst/>
                <a:latin typeface="+mn-lt"/>
              </a:rPr>
              <a:t>Sun L, Abraham S. Estimating dynamic treatment effects in event studies with heterogeneous treatment effects. J Econometrics. 2021;225:175–199.</a:t>
            </a:r>
          </a:p>
          <a:p>
            <a:endParaRPr lang="en-US" sz="1200" dirty="0">
              <a:latin typeface="+mn-lt"/>
            </a:endParaRPr>
          </a:p>
        </p:txBody>
      </p:sp>
    </p:spTree>
    <p:extLst>
      <p:ext uri="{BB962C8B-B14F-4D97-AF65-F5344CB8AC3E}">
        <p14:creationId xmlns:p14="http://schemas.microsoft.com/office/powerpoint/2010/main" val="415077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0370C-5981-D5F9-8261-9C5EACC2B0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6C703-C3A7-B58D-E6B2-78455D792CB5}"/>
              </a:ext>
            </a:extLst>
          </p:cNvPr>
          <p:cNvSpPr>
            <a:spLocks noGrp="1"/>
          </p:cNvSpPr>
          <p:nvPr>
            <p:ph type="body" sz="quarter" idx="11"/>
          </p:nvPr>
        </p:nvSpPr>
        <p:spPr>
          <a:xfrm>
            <a:off x="762000" y="1904999"/>
            <a:ext cx="7494896" cy="3758821"/>
          </a:xfrm>
        </p:spPr>
        <p:txBody>
          <a:bodyPr>
            <a:noAutofit/>
          </a:bodyPr>
          <a:lstStyle/>
          <a:p>
            <a:pPr marL="285750" indent="-285750">
              <a:buFont typeface="Arial" panose="020B0604020202020204" pitchFamily="34" charset="0"/>
              <a:buChar char="•"/>
            </a:pPr>
            <a:r>
              <a:rPr lang="en-US" sz="1400" dirty="0">
                <a:solidFill>
                  <a:schemeClr val="accent3">
                    <a:lumMod val="50000"/>
                  </a:schemeClr>
                </a:solidFill>
                <a:effectLst/>
              </a:rPr>
              <a:t>This approach uses an event study design, to emulate a target trial of some policy implementation</a:t>
            </a:r>
          </a:p>
          <a:p>
            <a:pPr marL="569214" lvl="1" indent="-285750"/>
            <a:r>
              <a:rPr lang="en-US" sz="1400" dirty="0">
                <a:solidFill>
                  <a:schemeClr val="accent3">
                    <a:lumMod val="50000"/>
                  </a:schemeClr>
                </a:solidFill>
                <a:effectLst/>
              </a:rPr>
              <a:t>An ATT for each posttreatment period is calculated by:</a:t>
            </a:r>
          </a:p>
          <a:p>
            <a:pPr marL="569214" lvl="1" indent="-285750"/>
            <a:r>
              <a:rPr lang="en-US" sz="1400" dirty="0">
                <a:solidFill>
                  <a:schemeClr val="accent3">
                    <a:lumMod val="50000"/>
                  </a:schemeClr>
                </a:solidFill>
              </a:rPr>
              <a:t>(Mean(</a:t>
            </a:r>
            <a:r>
              <a:rPr lang="en-US" sz="1400" dirty="0" err="1">
                <a:solidFill>
                  <a:schemeClr val="accent3">
                    <a:lumMod val="50000"/>
                  </a:schemeClr>
                </a:solidFill>
              </a:rPr>
              <a:t>Treated_post</a:t>
            </a:r>
            <a:r>
              <a:rPr lang="en-US" sz="1400" dirty="0">
                <a:solidFill>
                  <a:schemeClr val="accent3">
                    <a:lumMod val="50000"/>
                  </a:schemeClr>
                </a:solidFill>
              </a:rPr>
              <a:t>) – Mean(</a:t>
            </a:r>
            <a:r>
              <a:rPr lang="en-US" sz="1400" dirty="0" err="1">
                <a:solidFill>
                  <a:schemeClr val="accent3">
                    <a:lumMod val="50000"/>
                  </a:schemeClr>
                </a:solidFill>
              </a:rPr>
              <a:t>Control_post</a:t>
            </a:r>
            <a:r>
              <a:rPr lang="en-US" sz="1400" dirty="0">
                <a:solidFill>
                  <a:schemeClr val="accent3">
                    <a:lumMod val="50000"/>
                  </a:schemeClr>
                </a:solidFill>
              </a:rPr>
              <a:t>)) – (Mean(Treated_t-1) – Mean(Control_t-1))</a:t>
            </a:r>
            <a:r>
              <a:rPr lang="en-US" sz="1400" dirty="0">
                <a:solidFill>
                  <a:schemeClr val="accent3">
                    <a:lumMod val="50000"/>
                  </a:schemeClr>
                </a:solidFill>
                <a:effectLst/>
              </a:rPr>
              <a:t> </a:t>
            </a:r>
          </a:p>
          <a:p>
            <a:pPr marL="285750" indent="-285750">
              <a:buFont typeface="Arial" panose="020B0604020202020204" pitchFamily="34" charset="0"/>
              <a:buChar char="•"/>
            </a:pPr>
            <a:endParaRPr lang="en-US" sz="1400" dirty="0">
              <a:solidFill>
                <a:schemeClr val="accent3">
                  <a:lumMod val="50000"/>
                </a:schemeClr>
              </a:solidFill>
              <a:effectLst/>
            </a:endParaRPr>
          </a:p>
          <a:p>
            <a:pPr marL="285750" indent="-285750">
              <a:buFont typeface="Arial" panose="020B0604020202020204" pitchFamily="34" charset="0"/>
              <a:buChar char="•"/>
            </a:pPr>
            <a:r>
              <a:rPr lang="en-US" sz="1400" dirty="0">
                <a:solidFill>
                  <a:schemeClr val="accent3">
                    <a:lumMod val="50000"/>
                  </a:schemeClr>
                </a:solidFill>
                <a:effectLst/>
              </a:rPr>
              <a:t>Inference in the target trial approach is calculated using the jackknife. </a:t>
            </a:r>
          </a:p>
          <a:p>
            <a:pPr marL="285750" indent="-285750">
              <a:buFont typeface="Arial" panose="020B0604020202020204" pitchFamily="34" charset="0"/>
              <a:buChar char="•"/>
            </a:pPr>
            <a:r>
              <a:rPr lang="en-US" sz="1400" dirty="0">
                <a:solidFill>
                  <a:schemeClr val="accent3">
                    <a:lumMod val="50000"/>
                  </a:schemeClr>
                </a:solidFill>
                <a:effectLst/>
              </a:rPr>
              <a:t>We aggregated the estimates according to the summary measures A, B, and C</a:t>
            </a:r>
          </a:p>
          <a:p>
            <a:pPr marL="285750" indent="-285750">
              <a:buFont typeface="Arial" panose="020B0604020202020204" pitchFamily="34" charset="0"/>
              <a:buChar char="•"/>
            </a:pPr>
            <a:endParaRPr lang="en-US" sz="1400" dirty="0">
              <a:solidFill>
                <a:schemeClr val="accent3">
                  <a:lumMod val="50000"/>
                </a:schemeClr>
              </a:solidFill>
            </a:endParaRPr>
          </a:p>
        </p:txBody>
      </p:sp>
      <p:sp>
        <p:nvSpPr>
          <p:cNvPr id="2" name="Title 1">
            <a:extLst>
              <a:ext uri="{FF2B5EF4-FFF2-40B4-BE49-F238E27FC236}">
                <a16:creationId xmlns:a16="http://schemas.microsoft.com/office/drawing/2014/main" id="{AC516643-232B-177A-A5A8-4F300ECD988B}"/>
              </a:ext>
            </a:extLst>
          </p:cNvPr>
          <p:cNvSpPr>
            <a:spLocks noGrp="1"/>
          </p:cNvSpPr>
          <p:nvPr>
            <p:ph type="title"/>
          </p:nvPr>
        </p:nvSpPr>
        <p:spPr>
          <a:xfrm>
            <a:off x="761999" y="715961"/>
            <a:ext cx="6476999" cy="1189037"/>
          </a:xfrm>
        </p:spPr>
        <p:txBody>
          <a:bodyPr anchor="t">
            <a:normAutofit/>
          </a:bodyPr>
          <a:lstStyle/>
          <a:p>
            <a:r>
              <a:rPr lang="en-US" dirty="0"/>
              <a:t>Target trial</a:t>
            </a:r>
            <a:r>
              <a:rPr lang="en-US" baseline="30000" dirty="0"/>
              <a:t>1</a:t>
            </a:r>
            <a:endParaRPr lang="en-US" dirty="0"/>
          </a:p>
        </p:txBody>
      </p:sp>
      <p:sp>
        <p:nvSpPr>
          <p:cNvPr id="4" name="TextBox 3">
            <a:extLst>
              <a:ext uri="{FF2B5EF4-FFF2-40B4-BE49-F238E27FC236}">
                <a16:creationId xmlns:a16="http://schemas.microsoft.com/office/drawing/2014/main" id="{511464DA-0138-E1DF-A28B-9E356E78F086}"/>
              </a:ext>
            </a:extLst>
          </p:cNvPr>
          <p:cNvSpPr txBox="1"/>
          <p:nvPr/>
        </p:nvSpPr>
        <p:spPr>
          <a:xfrm>
            <a:off x="341194" y="5977719"/>
            <a:ext cx="8379725" cy="646331"/>
          </a:xfrm>
          <a:prstGeom prst="rect">
            <a:avLst/>
          </a:prstGeom>
          <a:noFill/>
        </p:spPr>
        <p:txBody>
          <a:bodyPr wrap="square" rtlCol="0">
            <a:spAutoFit/>
          </a:bodyPr>
          <a:lstStyle/>
          <a:p>
            <a:pPr>
              <a:buNone/>
            </a:pPr>
            <a:r>
              <a:rPr lang="en-US" sz="1200" baseline="30000" dirty="0">
                <a:solidFill>
                  <a:schemeClr val="accent3">
                    <a:lumMod val="50000"/>
                  </a:schemeClr>
                </a:solidFill>
                <a:latin typeface="+mn-lt"/>
              </a:rPr>
              <a:t>1</a:t>
            </a:r>
            <a:r>
              <a:rPr lang="en-US" sz="1200" dirty="0">
                <a:solidFill>
                  <a:schemeClr val="accent3">
                    <a:lumMod val="50000"/>
                  </a:schemeClr>
                </a:solidFill>
                <a:effectLst/>
                <a:latin typeface="+mn-lt"/>
              </a:rPr>
              <a:t>Ben-Michael E, Feller A, Stuart EA. A trial emulation approach for policy evaluations with group-level longitudinal data. Epidemiology (Cambridge, Mass). 2021;32:533–540.</a:t>
            </a:r>
          </a:p>
          <a:p>
            <a:endParaRPr lang="en-US" sz="1200" dirty="0">
              <a:latin typeface="+mn-lt"/>
            </a:endParaRPr>
          </a:p>
        </p:txBody>
      </p:sp>
    </p:spTree>
    <p:extLst>
      <p:ext uri="{BB962C8B-B14F-4D97-AF65-F5344CB8AC3E}">
        <p14:creationId xmlns:p14="http://schemas.microsoft.com/office/powerpoint/2010/main" val="31443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AFC19-0F97-774D-A3FE-AA232477CE5A}"/>
              </a:ext>
            </a:extLst>
          </p:cNvPr>
          <p:cNvSpPr>
            <a:spLocks noGrp="1"/>
          </p:cNvSpPr>
          <p:nvPr>
            <p:ph type="body" sz="quarter" idx="11"/>
          </p:nvPr>
        </p:nvSpPr>
        <p:spPr>
          <a:xfrm>
            <a:off x="762000" y="2568388"/>
            <a:ext cx="10374923" cy="3276600"/>
          </a:xfrm>
        </p:spPr>
        <p:txBody>
          <a:bodyPr>
            <a:noAutofit/>
          </a:bodyPr>
          <a:lstStyle/>
          <a:p>
            <a:r>
              <a:rPr lang="en-US" sz="2400" dirty="0">
                <a:solidFill>
                  <a:schemeClr val="accent3">
                    <a:lumMod val="50000"/>
                  </a:schemeClr>
                </a:solidFill>
              </a:rPr>
              <a:t>Evaluate the performance of TWFE and alternate approaches under different simulated scenarios</a:t>
            </a:r>
          </a:p>
          <a:p>
            <a:pPr lvl="1"/>
            <a:r>
              <a:rPr lang="en-US" sz="2400" dirty="0">
                <a:solidFill>
                  <a:schemeClr val="accent3">
                    <a:lumMod val="50000"/>
                  </a:schemeClr>
                </a:solidFill>
              </a:rPr>
              <a:t>Constant treatment effects</a:t>
            </a:r>
          </a:p>
          <a:p>
            <a:pPr lvl="1"/>
            <a:r>
              <a:rPr lang="en-US" sz="2400" dirty="0">
                <a:solidFill>
                  <a:schemeClr val="accent3">
                    <a:lumMod val="50000"/>
                  </a:schemeClr>
                </a:solidFill>
              </a:rPr>
              <a:t>Heterogeneous treatment effects</a:t>
            </a:r>
          </a:p>
          <a:p>
            <a:pPr lvl="1"/>
            <a:r>
              <a:rPr lang="en-US" sz="2400" dirty="0">
                <a:solidFill>
                  <a:schemeClr val="accent3">
                    <a:lumMod val="50000"/>
                  </a:schemeClr>
                </a:solidFill>
              </a:rPr>
              <a:t>Dynamic treatment effects</a:t>
            </a:r>
          </a:p>
          <a:p>
            <a:pPr lvl="1"/>
            <a:endParaRPr lang="en-US" sz="2400" dirty="0">
              <a:solidFill>
                <a:schemeClr val="accent3">
                  <a:lumMod val="50000"/>
                </a:schemeClr>
              </a:solidFill>
            </a:endParaRPr>
          </a:p>
          <a:p>
            <a:r>
              <a:rPr lang="en-US" sz="2400" dirty="0">
                <a:solidFill>
                  <a:schemeClr val="accent3">
                    <a:lumMod val="50000"/>
                  </a:schemeClr>
                </a:solidFill>
              </a:rPr>
              <a:t>Apply methods to an empirical example to assess how much methods differ in practice</a:t>
            </a:r>
          </a:p>
        </p:txBody>
      </p:sp>
      <p:sp>
        <p:nvSpPr>
          <p:cNvPr id="2" name="Title 1">
            <a:extLst>
              <a:ext uri="{FF2B5EF4-FFF2-40B4-BE49-F238E27FC236}">
                <a16:creationId xmlns:a16="http://schemas.microsoft.com/office/drawing/2014/main" id="{9815A384-790A-7A46-B111-3506D89F09EC}"/>
              </a:ext>
            </a:extLst>
          </p:cNvPr>
          <p:cNvSpPr>
            <a:spLocks noGrp="1"/>
          </p:cNvSpPr>
          <p:nvPr>
            <p:ph type="title"/>
          </p:nvPr>
        </p:nvSpPr>
        <p:spPr>
          <a:xfrm>
            <a:off x="762000" y="715961"/>
            <a:ext cx="10569388" cy="1189037"/>
          </a:xfrm>
        </p:spPr>
        <p:txBody>
          <a:bodyPr anchor="t">
            <a:normAutofit/>
          </a:bodyPr>
          <a:lstStyle/>
          <a:p>
            <a:r>
              <a:rPr lang="en-US" dirty="0"/>
              <a:t>Analysis of approaches to analyze staggered differences-in-differences</a:t>
            </a:r>
          </a:p>
        </p:txBody>
      </p:sp>
    </p:spTree>
    <p:extLst>
      <p:ext uri="{BB962C8B-B14F-4D97-AF65-F5344CB8AC3E}">
        <p14:creationId xmlns:p14="http://schemas.microsoft.com/office/powerpoint/2010/main" val="3707809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AAD73-72FA-074D-92C2-98F6480EF91D}"/>
              </a:ext>
            </a:extLst>
          </p:cNvPr>
          <p:cNvSpPr>
            <a:spLocks noGrp="1"/>
          </p:cNvSpPr>
          <p:nvPr>
            <p:ph type="body" sz="quarter" idx="11"/>
          </p:nvPr>
        </p:nvSpPr>
        <p:spPr>
          <a:xfrm>
            <a:off x="4457700" y="1905000"/>
            <a:ext cx="7219043" cy="3276600"/>
          </a:xfrm>
        </p:spPr>
        <p:txBody>
          <a:bodyPr>
            <a:normAutofit lnSpcReduction="10000"/>
          </a:bodyPr>
          <a:lstStyle/>
          <a:p>
            <a:r>
              <a:rPr lang="en-US" dirty="0">
                <a:solidFill>
                  <a:schemeClr val="accent3">
                    <a:lumMod val="50000"/>
                  </a:schemeClr>
                </a:solidFill>
              </a:rPr>
              <a:t>As part of the ACA, states expanded Medicaid to non-elderly adults with incomes &lt;138% FPL</a:t>
            </a:r>
          </a:p>
          <a:p>
            <a:pPr lvl="1"/>
            <a:r>
              <a:rPr lang="en-US" dirty="0">
                <a:solidFill>
                  <a:schemeClr val="accent3">
                    <a:lumMod val="50000"/>
                  </a:schemeClr>
                </a:solidFill>
              </a:rPr>
              <a:t>24 states expanded in January 2014</a:t>
            </a:r>
          </a:p>
          <a:p>
            <a:pPr lvl="1"/>
            <a:r>
              <a:rPr lang="en-US" dirty="0">
                <a:solidFill>
                  <a:schemeClr val="accent3">
                    <a:lumMod val="50000"/>
                  </a:schemeClr>
                </a:solidFill>
              </a:rPr>
              <a:t>5 states between February 2014 and December 2015 </a:t>
            </a:r>
          </a:p>
          <a:p>
            <a:pPr lvl="1"/>
            <a:r>
              <a:rPr lang="en-US" dirty="0">
                <a:solidFill>
                  <a:schemeClr val="accent3">
                    <a:lumMod val="50000"/>
                  </a:schemeClr>
                </a:solidFill>
              </a:rPr>
              <a:t>2 states in 2016</a:t>
            </a:r>
          </a:p>
          <a:p>
            <a:pPr lvl="1"/>
            <a:r>
              <a:rPr lang="en-US" dirty="0">
                <a:solidFill>
                  <a:schemeClr val="accent3">
                    <a:lumMod val="50000"/>
                  </a:schemeClr>
                </a:solidFill>
              </a:rPr>
              <a:t>7 states between 2017 and 2021 </a:t>
            </a:r>
          </a:p>
          <a:p>
            <a:endParaRPr lang="en-US" dirty="0">
              <a:solidFill>
                <a:schemeClr val="accent3">
                  <a:lumMod val="50000"/>
                </a:schemeClr>
              </a:solidFill>
            </a:endParaRPr>
          </a:p>
          <a:p>
            <a:r>
              <a:rPr lang="en-US" dirty="0">
                <a:solidFill>
                  <a:schemeClr val="accent3">
                    <a:lumMod val="50000"/>
                  </a:schemeClr>
                </a:solidFill>
              </a:rPr>
              <a:t>We used restricted birth records from NCHS from 2011 to 2016 for state-level </a:t>
            </a:r>
            <a:r>
              <a:rPr lang="en-US" dirty="0" err="1">
                <a:solidFill>
                  <a:schemeClr val="accent3">
                    <a:lumMod val="50000"/>
                  </a:schemeClr>
                </a:solidFill>
              </a:rPr>
              <a:t>prevalences</a:t>
            </a:r>
            <a:r>
              <a:rPr lang="en-US" dirty="0">
                <a:solidFill>
                  <a:schemeClr val="accent3">
                    <a:lumMod val="50000"/>
                  </a:schemeClr>
                </a:solidFill>
              </a:rPr>
              <a:t> of preterm birth</a:t>
            </a:r>
          </a:p>
          <a:p>
            <a:r>
              <a:rPr lang="en-US" dirty="0">
                <a:solidFill>
                  <a:schemeClr val="accent3">
                    <a:lumMod val="50000"/>
                  </a:schemeClr>
                </a:solidFill>
              </a:rPr>
              <a:t>Motivated by previous studies that have used TWFE</a:t>
            </a:r>
            <a:r>
              <a:rPr lang="en-US" baseline="30000" dirty="0">
                <a:solidFill>
                  <a:schemeClr val="accent3">
                    <a:lumMod val="50000"/>
                  </a:schemeClr>
                </a:solidFill>
              </a:rPr>
              <a:t>1,2</a:t>
            </a:r>
          </a:p>
          <a:p>
            <a:pPr lvl="1"/>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p:txBody>
      </p:sp>
      <p:sp>
        <p:nvSpPr>
          <p:cNvPr id="2" name="Title 1">
            <a:extLst>
              <a:ext uri="{FF2B5EF4-FFF2-40B4-BE49-F238E27FC236}">
                <a16:creationId xmlns:a16="http://schemas.microsoft.com/office/drawing/2014/main" id="{A8157A88-B6FF-2A4D-B523-3812FE665197}"/>
              </a:ext>
            </a:extLst>
          </p:cNvPr>
          <p:cNvSpPr>
            <a:spLocks noGrp="1"/>
          </p:cNvSpPr>
          <p:nvPr>
            <p:ph type="title"/>
          </p:nvPr>
        </p:nvSpPr>
        <p:spPr>
          <a:xfrm>
            <a:off x="4457699" y="715961"/>
            <a:ext cx="7219043" cy="1189037"/>
          </a:xfrm>
        </p:spPr>
        <p:txBody>
          <a:bodyPr anchor="t">
            <a:normAutofit/>
          </a:bodyPr>
          <a:lstStyle/>
          <a:p>
            <a:r>
              <a:rPr lang="en-US" dirty="0"/>
              <a:t>Empirical example</a:t>
            </a:r>
          </a:p>
        </p:txBody>
      </p:sp>
      <p:sp>
        <p:nvSpPr>
          <p:cNvPr id="4" name="TextBox 3">
            <a:extLst>
              <a:ext uri="{FF2B5EF4-FFF2-40B4-BE49-F238E27FC236}">
                <a16:creationId xmlns:a16="http://schemas.microsoft.com/office/drawing/2014/main" id="{FFD5C7BD-BC94-DC42-9A53-A840790CB808}"/>
              </a:ext>
            </a:extLst>
          </p:cNvPr>
          <p:cNvSpPr txBox="1"/>
          <p:nvPr/>
        </p:nvSpPr>
        <p:spPr>
          <a:xfrm>
            <a:off x="3130062" y="5709138"/>
            <a:ext cx="8651630" cy="1107996"/>
          </a:xfrm>
          <a:prstGeom prst="rect">
            <a:avLst/>
          </a:prstGeom>
          <a:noFill/>
        </p:spPr>
        <p:txBody>
          <a:bodyPr wrap="square" rtlCol="0">
            <a:spAutoFit/>
          </a:bodyPr>
          <a:lstStyle/>
          <a:p>
            <a:r>
              <a:rPr lang="en-US" sz="1200" baseline="30000" dirty="0">
                <a:solidFill>
                  <a:schemeClr val="accent3">
                    <a:lumMod val="50000"/>
                  </a:schemeClr>
                </a:solidFill>
                <a:latin typeface="+mn-lt"/>
              </a:rPr>
              <a:t>1</a:t>
            </a:r>
            <a:r>
              <a:rPr lang="en-US" sz="1200" dirty="0">
                <a:solidFill>
                  <a:schemeClr val="accent3">
                    <a:lumMod val="50000"/>
                  </a:schemeClr>
                </a:solidFill>
                <a:latin typeface="+mn-lt"/>
              </a:rPr>
              <a:t>Brown CC, Moore JE, Felix HC, Stewart MK, Mac Bird T, Lowery CL, Tilford JM. Association of state Medicaid expansion status with low birth weight and preterm birth. Jama. 2019 Apr 23;321(16):1598-609.</a:t>
            </a:r>
          </a:p>
          <a:p>
            <a:r>
              <a:rPr lang="en-US" sz="1200" baseline="30000" dirty="0">
                <a:solidFill>
                  <a:schemeClr val="accent3">
                    <a:lumMod val="50000"/>
                  </a:schemeClr>
                </a:solidFill>
                <a:latin typeface="+mn-lt"/>
              </a:rPr>
              <a:t>2</a:t>
            </a:r>
            <a:r>
              <a:rPr lang="en-US" sz="1200" dirty="0">
                <a:solidFill>
                  <a:schemeClr val="accent3">
                    <a:lumMod val="50000"/>
                  </a:schemeClr>
                </a:solidFill>
                <a:latin typeface="+mn-lt"/>
              </a:rPr>
              <a:t>Clapp MA, James KE, </a:t>
            </a:r>
            <a:r>
              <a:rPr lang="en-US" sz="1200" dirty="0" err="1">
                <a:solidFill>
                  <a:schemeClr val="accent3">
                    <a:lumMod val="50000"/>
                  </a:schemeClr>
                </a:solidFill>
                <a:latin typeface="+mn-lt"/>
              </a:rPr>
              <a:t>Kaimal</a:t>
            </a:r>
            <a:r>
              <a:rPr lang="en-US" sz="1200" dirty="0">
                <a:solidFill>
                  <a:schemeClr val="accent3">
                    <a:lumMod val="50000"/>
                  </a:schemeClr>
                </a:solidFill>
                <a:latin typeface="+mn-lt"/>
              </a:rPr>
              <a:t> AJ, Sommers BD, </a:t>
            </a:r>
            <a:r>
              <a:rPr lang="en-US" sz="1200" dirty="0" err="1">
                <a:solidFill>
                  <a:schemeClr val="accent3">
                    <a:lumMod val="50000"/>
                  </a:schemeClr>
                </a:solidFill>
                <a:latin typeface="+mn-lt"/>
              </a:rPr>
              <a:t>Daw</a:t>
            </a:r>
            <a:r>
              <a:rPr lang="en-US" sz="1200" dirty="0">
                <a:solidFill>
                  <a:schemeClr val="accent3">
                    <a:lumMod val="50000"/>
                  </a:schemeClr>
                </a:solidFill>
                <a:latin typeface="+mn-lt"/>
              </a:rPr>
              <a:t> JR. Association of Medicaid expansion with coverage and access to care for pregnant women. Obstetrics &amp; Gynecology. 2019 Nov 1;134(5):1066-74.</a:t>
            </a:r>
          </a:p>
          <a:p>
            <a:endParaRPr lang="en-US" dirty="0">
              <a:solidFill>
                <a:schemeClr val="accent3">
                  <a:lumMod val="50000"/>
                </a:schemeClr>
              </a:solidFill>
            </a:endParaRPr>
          </a:p>
        </p:txBody>
      </p:sp>
    </p:spTree>
    <p:extLst>
      <p:ext uri="{BB962C8B-B14F-4D97-AF65-F5344CB8AC3E}">
        <p14:creationId xmlns:p14="http://schemas.microsoft.com/office/powerpoint/2010/main" val="276498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152C8-1B8F-4BC5-78D1-FD0B8278207C}"/>
              </a:ext>
            </a:extLst>
          </p:cNvPr>
          <p:cNvSpPr>
            <a:spLocks noGrp="1"/>
          </p:cNvSpPr>
          <p:nvPr>
            <p:ph type="body" sz="quarter" idx="11"/>
          </p:nvPr>
        </p:nvSpPr>
        <p:spPr>
          <a:xfrm>
            <a:off x="761999" y="1905000"/>
            <a:ext cx="7324165" cy="4603376"/>
          </a:xfrm>
        </p:spPr>
        <p:txBody>
          <a:bodyPr>
            <a:normAutofit/>
          </a:bodyPr>
          <a:lstStyle/>
          <a:p>
            <a:r>
              <a:rPr lang="en-US" sz="2000" b="1" dirty="0">
                <a:solidFill>
                  <a:schemeClr val="accent3">
                    <a:lumMod val="50000"/>
                  </a:schemeClr>
                </a:solidFill>
              </a:rPr>
              <a:t>Parameterized the simulations using actual Medicaid expansion timing and preterm birth prevalences across state-months from 2011-2016</a:t>
            </a:r>
          </a:p>
          <a:p>
            <a:endParaRPr lang="en-US" dirty="0">
              <a:solidFill>
                <a:schemeClr val="accent3">
                  <a:lumMod val="50000"/>
                </a:schemeClr>
              </a:solidFill>
            </a:endParaRPr>
          </a:p>
          <a:p>
            <a:r>
              <a:rPr lang="en-US" b="1" dirty="0">
                <a:solidFill>
                  <a:schemeClr val="accent3">
                    <a:lumMod val="50000"/>
                  </a:schemeClr>
                </a:solidFill>
              </a:rPr>
              <a:t>Simulated 3 types of effects</a:t>
            </a:r>
          </a:p>
          <a:p>
            <a:pPr lvl="1"/>
            <a:r>
              <a:rPr lang="en-US" sz="1800" dirty="0">
                <a:solidFill>
                  <a:schemeClr val="accent3">
                    <a:lumMod val="50000"/>
                  </a:schemeClr>
                </a:solidFill>
              </a:rPr>
              <a:t>Constant treatment effect of -0.02 </a:t>
            </a:r>
          </a:p>
          <a:p>
            <a:pPr lvl="1"/>
            <a:r>
              <a:rPr lang="en-US" sz="1800" dirty="0">
                <a:solidFill>
                  <a:schemeClr val="accent3">
                    <a:lumMod val="50000"/>
                  </a:schemeClr>
                </a:solidFill>
              </a:rPr>
              <a:t>Heterogeneous treatment effects</a:t>
            </a:r>
          </a:p>
          <a:p>
            <a:pPr lvl="2"/>
            <a:r>
              <a:rPr lang="en-US" sz="1800" dirty="0">
                <a:solidFill>
                  <a:schemeClr val="accent3">
                    <a:lumMod val="50000"/>
                  </a:schemeClr>
                </a:solidFill>
              </a:rPr>
              <a:t>-0.01 among early adopters </a:t>
            </a:r>
          </a:p>
          <a:p>
            <a:pPr lvl="2"/>
            <a:r>
              <a:rPr lang="en-US" sz="1800" dirty="0">
                <a:solidFill>
                  <a:schemeClr val="accent3">
                    <a:lumMod val="50000"/>
                  </a:schemeClr>
                </a:solidFill>
              </a:rPr>
              <a:t>-0.02 among late adopters</a:t>
            </a:r>
          </a:p>
          <a:p>
            <a:pPr lvl="1"/>
            <a:r>
              <a:rPr lang="en-US" sz="1800" dirty="0">
                <a:solidFill>
                  <a:schemeClr val="accent3">
                    <a:lumMod val="50000"/>
                  </a:schemeClr>
                </a:solidFill>
              </a:rPr>
              <a:t>Dynamic treatment effect of </a:t>
            </a:r>
          </a:p>
          <a:p>
            <a:pPr lvl="2"/>
            <a:r>
              <a:rPr lang="en-US" sz="1800" dirty="0">
                <a:solidFill>
                  <a:schemeClr val="accent3">
                    <a:lumMod val="50000"/>
                  </a:schemeClr>
                </a:solidFill>
              </a:rPr>
              <a:t>-0.01 in the first year</a:t>
            </a:r>
          </a:p>
          <a:p>
            <a:pPr lvl="2"/>
            <a:r>
              <a:rPr lang="en-US" sz="1800" dirty="0">
                <a:solidFill>
                  <a:schemeClr val="accent3">
                    <a:lumMod val="50000"/>
                  </a:schemeClr>
                </a:solidFill>
              </a:rPr>
              <a:t>-0.015 in the second year</a:t>
            </a:r>
          </a:p>
          <a:p>
            <a:pPr lvl="2"/>
            <a:r>
              <a:rPr lang="en-US" sz="1800" dirty="0">
                <a:solidFill>
                  <a:schemeClr val="accent3">
                    <a:lumMod val="50000"/>
                  </a:schemeClr>
                </a:solidFill>
              </a:rPr>
              <a:t>-0.02 for all subsequent years</a:t>
            </a:r>
          </a:p>
          <a:p>
            <a:endParaRPr lang="en-US" dirty="0">
              <a:solidFill>
                <a:schemeClr val="accent3">
                  <a:lumMod val="50000"/>
                </a:schemeClr>
              </a:solidFill>
            </a:endParaRPr>
          </a:p>
        </p:txBody>
      </p:sp>
      <p:sp>
        <p:nvSpPr>
          <p:cNvPr id="3" name="Title 2">
            <a:extLst>
              <a:ext uri="{FF2B5EF4-FFF2-40B4-BE49-F238E27FC236}">
                <a16:creationId xmlns:a16="http://schemas.microsoft.com/office/drawing/2014/main" id="{B90B1B7E-4C8E-8D69-8ADF-80834653E257}"/>
              </a:ext>
            </a:extLst>
          </p:cNvPr>
          <p:cNvSpPr>
            <a:spLocks noGrp="1"/>
          </p:cNvSpPr>
          <p:nvPr>
            <p:ph type="title"/>
          </p:nvPr>
        </p:nvSpPr>
        <p:spPr/>
        <p:txBody>
          <a:bodyPr/>
          <a:lstStyle/>
          <a:p>
            <a:r>
              <a:rPr lang="en-US" dirty="0"/>
              <a:t>Simulation</a:t>
            </a:r>
          </a:p>
        </p:txBody>
      </p:sp>
    </p:spTree>
    <p:extLst>
      <p:ext uri="{BB962C8B-B14F-4D97-AF65-F5344CB8AC3E}">
        <p14:creationId xmlns:p14="http://schemas.microsoft.com/office/powerpoint/2010/main" val="422049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4D04E-6FF3-D44C-8E96-A09DC597160C}"/>
              </a:ext>
            </a:extLst>
          </p:cNvPr>
          <p:cNvSpPr>
            <a:spLocks noGrp="1"/>
          </p:cNvSpPr>
          <p:nvPr>
            <p:ph type="body" sz="quarter" idx="11"/>
          </p:nvPr>
        </p:nvSpPr>
        <p:spPr>
          <a:xfrm>
            <a:off x="762000" y="1905000"/>
            <a:ext cx="6477000" cy="3276600"/>
          </a:xfrm>
        </p:spPr>
        <p:txBody>
          <a:bodyPr>
            <a:normAutofit/>
          </a:bodyPr>
          <a:lstStyle/>
          <a:p>
            <a:r>
              <a:rPr lang="en-US" dirty="0"/>
              <a:t>Two-way fixed effects (TWFE)</a:t>
            </a:r>
          </a:p>
          <a:p>
            <a:r>
              <a:rPr lang="en-US" dirty="0"/>
              <a:t>Group-time average treatment effect on the treated (Group-time ATT)</a:t>
            </a:r>
            <a:r>
              <a:rPr lang="en-US" baseline="30000" dirty="0"/>
              <a:t>1</a:t>
            </a:r>
          </a:p>
          <a:p>
            <a:r>
              <a:rPr lang="en-US" dirty="0"/>
              <a:t>Cohort average treatment effects on the treated (Cohort ATT)</a:t>
            </a:r>
            <a:r>
              <a:rPr lang="en-US" baseline="30000" dirty="0"/>
              <a:t>2</a:t>
            </a:r>
          </a:p>
          <a:p>
            <a:r>
              <a:rPr lang="en-US" dirty="0"/>
              <a:t>Target trial approach</a:t>
            </a:r>
            <a:r>
              <a:rPr lang="en-US" baseline="30000" dirty="0"/>
              <a:t>3</a:t>
            </a:r>
          </a:p>
          <a:p>
            <a:endParaRPr lang="en-US" dirty="0"/>
          </a:p>
        </p:txBody>
      </p:sp>
      <p:sp>
        <p:nvSpPr>
          <p:cNvPr id="2" name="Title 1">
            <a:extLst>
              <a:ext uri="{FF2B5EF4-FFF2-40B4-BE49-F238E27FC236}">
                <a16:creationId xmlns:a16="http://schemas.microsoft.com/office/drawing/2014/main" id="{CACC095D-BC7C-7849-B5DE-4417DB991EB4}"/>
              </a:ext>
            </a:extLst>
          </p:cNvPr>
          <p:cNvSpPr>
            <a:spLocks noGrp="1"/>
          </p:cNvSpPr>
          <p:nvPr>
            <p:ph type="title"/>
          </p:nvPr>
        </p:nvSpPr>
        <p:spPr>
          <a:xfrm>
            <a:off x="761999" y="715961"/>
            <a:ext cx="6476999" cy="1189037"/>
          </a:xfrm>
        </p:spPr>
        <p:txBody>
          <a:bodyPr anchor="t">
            <a:normAutofit/>
          </a:bodyPr>
          <a:lstStyle/>
          <a:p>
            <a:r>
              <a:rPr lang="en-US" dirty="0"/>
              <a:t>Estimators</a:t>
            </a:r>
          </a:p>
        </p:txBody>
      </p:sp>
      <p:sp>
        <p:nvSpPr>
          <p:cNvPr id="4" name="TextBox 3">
            <a:extLst>
              <a:ext uri="{FF2B5EF4-FFF2-40B4-BE49-F238E27FC236}">
                <a16:creationId xmlns:a16="http://schemas.microsoft.com/office/drawing/2014/main" id="{3823B7C6-A7E3-5548-92FB-3961166A2A50}"/>
              </a:ext>
            </a:extLst>
          </p:cNvPr>
          <p:cNvSpPr txBox="1"/>
          <p:nvPr/>
        </p:nvSpPr>
        <p:spPr>
          <a:xfrm>
            <a:off x="351692" y="5638800"/>
            <a:ext cx="10925907" cy="1384995"/>
          </a:xfrm>
          <a:prstGeom prst="rect">
            <a:avLst/>
          </a:prstGeom>
          <a:noFill/>
        </p:spPr>
        <p:txBody>
          <a:bodyPr wrap="square" rtlCol="0">
            <a:spAutoFit/>
          </a:bodyPr>
          <a:lstStyle/>
          <a:p>
            <a:r>
              <a:rPr lang="en-US" sz="1200" baseline="30000" dirty="0">
                <a:solidFill>
                  <a:schemeClr val="bg1"/>
                </a:solidFill>
                <a:latin typeface="+mn-lt"/>
              </a:rPr>
              <a:t>1</a:t>
            </a:r>
            <a:r>
              <a:rPr lang="en-US" sz="1200" dirty="0">
                <a:solidFill>
                  <a:schemeClr val="bg1"/>
                </a:solidFill>
                <a:latin typeface="+mn-lt"/>
              </a:rPr>
              <a:t>Callaway B, </a:t>
            </a:r>
            <a:r>
              <a:rPr lang="en-US" sz="1200" dirty="0" err="1">
                <a:solidFill>
                  <a:schemeClr val="bg1"/>
                </a:solidFill>
                <a:latin typeface="+mn-lt"/>
              </a:rPr>
              <a:t>Sant’Anna</a:t>
            </a:r>
            <a:r>
              <a:rPr lang="en-US" sz="1200" dirty="0">
                <a:solidFill>
                  <a:schemeClr val="bg1"/>
                </a:solidFill>
                <a:latin typeface="+mn-lt"/>
              </a:rPr>
              <a:t> PH. Difference-in-differences with multiple time periods. Journal of Econometrics. 2021 Dec 1;225(2):200-30.</a:t>
            </a:r>
          </a:p>
          <a:p>
            <a:r>
              <a:rPr lang="en-US" sz="1200" baseline="30000" dirty="0">
                <a:solidFill>
                  <a:schemeClr val="bg1"/>
                </a:solidFill>
                <a:latin typeface="+mn-lt"/>
              </a:rPr>
              <a:t>2</a:t>
            </a:r>
            <a:r>
              <a:rPr lang="en-US" sz="1200" dirty="0">
                <a:solidFill>
                  <a:schemeClr val="bg1"/>
                </a:solidFill>
                <a:latin typeface="+mn-lt"/>
              </a:rPr>
              <a:t>Sun L, Abraham S. Estimating dynamic treatment effects in event studies with heterogeneous treatment effects. Journal of Econometrics. 2021 Dec 1;225(2):175-99.</a:t>
            </a:r>
          </a:p>
          <a:p>
            <a:r>
              <a:rPr lang="en-US" sz="1200" baseline="30000" dirty="0">
                <a:solidFill>
                  <a:schemeClr val="bg1"/>
                </a:solidFill>
                <a:latin typeface="+mn-lt"/>
              </a:rPr>
              <a:t>3</a:t>
            </a:r>
            <a:r>
              <a:rPr lang="en-US" sz="1200" dirty="0">
                <a:solidFill>
                  <a:schemeClr val="bg1"/>
                </a:solidFill>
                <a:latin typeface="+mn-lt"/>
              </a:rPr>
              <a:t>Ben-Michael E, Feller A, Stuart EA. A trial emulation approach for policy evaluations with group-level longitudinal data. Epidemiology (Cambridge, Mass.). 2021 Jul;32(4):533.</a:t>
            </a:r>
          </a:p>
          <a:p>
            <a:endParaRPr lang="en-US" sz="1200" dirty="0">
              <a:solidFill>
                <a:schemeClr val="bg1"/>
              </a:solidFill>
              <a:latin typeface="+mn-lt"/>
            </a:endParaRPr>
          </a:p>
          <a:p>
            <a:endParaRPr lang="en-US" sz="1200" dirty="0">
              <a:solidFill>
                <a:schemeClr val="bg1"/>
              </a:solidFill>
              <a:latin typeface="+mn-lt"/>
            </a:endParaRPr>
          </a:p>
        </p:txBody>
      </p:sp>
    </p:spTree>
    <p:extLst>
      <p:ext uri="{BB962C8B-B14F-4D97-AF65-F5344CB8AC3E}">
        <p14:creationId xmlns:p14="http://schemas.microsoft.com/office/powerpoint/2010/main" val="228970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87838-7275-8849-BDB1-2D0B6AC8CCB2}"/>
              </a:ext>
            </a:extLst>
          </p:cNvPr>
          <p:cNvSpPr>
            <a:spLocks noGrp="1"/>
          </p:cNvSpPr>
          <p:nvPr>
            <p:ph type="body" sz="quarter" idx="11"/>
          </p:nvPr>
        </p:nvSpPr>
        <p:spPr>
          <a:xfrm>
            <a:off x="762000" y="1905000"/>
            <a:ext cx="6477000" cy="3276600"/>
          </a:xfrm>
        </p:spPr>
        <p:txBody>
          <a:bodyPr>
            <a:normAutofit/>
          </a:bodyPr>
          <a:lstStyle/>
          <a:p>
            <a:r>
              <a:rPr lang="en-US" dirty="0">
                <a:solidFill>
                  <a:schemeClr val="accent3">
                    <a:lumMod val="50000"/>
                  </a:schemeClr>
                </a:solidFill>
              </a:rPr>
              <a:t>Confidence interval coverage</a:t>
            </a:r>
          </a:p>
          <a:p>
            <a:r>
              <a:rPr lang="en-US" dirty="0">
                <a:solidFill>
                  <a:schemeClr val="accent3">
                    <a:lumMod val="50000"/>
                  </a:schemeClr>
                </a:solidFill>
              </a:rPr>
              <a:t>Bias</a:t>
            </a:r>
          </a:p>
          <a:p>
            <a:r>
              <a:rPr lang="en-US" dirty="0">
                <a:solidFill>
                  <a:schemeClr val="accent3">
                    <a:lumMod val="50000"/>
                  </a:schemeClr>
                </a:solidFill>
              </a:rPr>
              <a:t>MSE</a:t>
            </a:r>
          </a:p>
          <a:p>
            <a:r>
              <a:rPr lang="en-US" dirty="0">
                <a:solidFill>
                  <a:schemeClr val="accent3">
                    <a:lumMod val="50000"/>
                  </a:schemeClr>
                </a:solidFill>
              </a:rPr>
              <a:t>Statistical power</a:t>
            </a:r>
          </a:p>
        </p:txBody>
      </p:sp>
      <p:sp>
        <p:nvSpPr>
          <p:cNvPr id="2" name="Title 1">
            <a:extLst>
              <a:ext uri="{FF2B5EF4-FFF2-40B4-BE49-F238E27FC236}">
                <a16:creationId xmlns:a16="http://schemas.microsoft.com/office/drawing/2014/main" id="{AA83DACB-FA93-3C4A-B494-6E1DB2D7291E}"/>
              </a:ext>
            </a:extLst>
          </p:cNvPr>
          <p:cNvSpPr>
            <a:spLocks noGrp="1"/>
          </p:cNvSpPr>
          <p:nvPr>
            <p:ph type="title"/>
          </p:nvPr>
        </p:nvSpPr>
        <p:spPr>
          <a:xfrm>
            <a:off x="761999" y="715961"/>
            <a:ext cx="6476999" cy="1189037"/>
          </a:xfrm>
        </p:spPr>
        <p:txBody>
          <a:bodyPr anchor="t">
            <a:normAutofit/>
          </a:bodyPr>
          <a:lstStyle/>
          <a:p>
            <a:r>
              <a:rPr lang="en-US" dirty="0"/>
              <a:t>Measures</a:t>
            </a:r>
          </a:p>
        </p:txBody>
      </p:sp>
    </p:spTree>
    <p:extLst>
      <p:ext uri="{BB962C8B-B14F-4D97-AF65-F5344CB8AC3E}">
        <p14:creationId xmlns:p14="http://schemas.microsoft.com/office/powerpoint/2010/main" val="70549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E7094-2623-6846-AF53-81481B2A202B}"/>
              </a:ext>
            </a:extLst>
          </p:cNvPr>
          <p:cNvSpPr>
            <a:spLocks noGrp="1"/>
          </p:cNvSpPr>
          <p:nvPr>
            <p:ph type="body" sz="quarter" idx="12"/>
          </p:nvPr>
        </p:nvSpPr>
        <p:spPr>
          <a:xfrm>
            <a:off x="2196307" y="3260705"/>
            <a:ext cx="7799387" cy="1534757"/>
          </a:xfrm>
        </p:spPr>
        <p:txBody>
          <a:bodyPr wrap="square">
            <a:normAutofit/>
          </a:bodyPr>
          <a:lstStyle/>
          <a:p>
            <a:pPr marL="285750" indent="-285750">
              <a:spcAft>
                <a:spcPts val="600"/>
              </a:spcAft>
              <a:buFont typeface="Wingdings" pitchFamily="2" charset="2"/>
              <a:buChar char="v"/>
            </a:pPr>
            <a:r>
              <a:rPr lang="en-US" sz="2400" dirty="0">
                <a:solidFill>
                  <a:schemeClr val="accent3">
                    <a:lumMod val="50000"/>
                  </a:schemeClr>
                </a:solidFill>
              </a:rPr>
              <a:t>Equal distribution of implementation times</a:t>
            </a:r>
          </a:p>
          <a:p>
            <a:pPr marL="285750" indent="-285750">
              <a:spcAft>
                <a:spcPts val="600"/>
              </a:spcAft>
              <a:buFont typeface="Wingdings" pitchFamily="2" charset="2"/>
              <a:buChar char="v"/>
            </a:pPr>
            <a:r>
              <a:rPr lang="en-US" sz="2400" dirty="0">
                <a:solidFill>
                  <a:schemeClr val="accent3">
                    <a:lumMod val="50000"/>
                  </a:schemeClr>
                </a:solidFill>
              </a:rPr>
              <a:t>Extended follow-up time</a:t>
            </a:r>
          </a:p>
          <a:p>
            <a:pPr marL="285750" indent="-285750">
              <a:spcAft>
                <a:spcPts val="600"/>
              </a:spcAft>
              <a:buFont typeface="Wingdings" pitchFamily="2" charset="2"/>
              <a:buChar char="v"/>
            </a:pPr>
            <a:r>
              <a:rPr lang="en-US" sz="2400" dirty="0">
                <a:solidFill>
                  <a:schemeClr val="accent3">
                    <a:lumMod val="50000"/>
                  </a:schemeClr>
                </a:solidFill>
              </a:rPr>
              <a:t>Limit to ever-treated units</a:t>
            </a:r>
          </a:p>
        </p:txBody>
      </p:sp>
      <p:sp>
        <p:nvSpPr>
          <p:cNvPr id="2" name="Title 1">
            <a:extLst>
              <a:ext uri="{FF2B5EF4-FFF2-40B4-BE49-F238E27FC236}">
                <a16:creationId xmlns:a16="http://schemas.microsoft.com/office/drawing/2014/main" id="{897303C3-13A2-C643-A04F-80ECEF0F6603}"/>
              </a:ext>
            </a:extLst>
          </p:cNvPr>
          <p:cNvSpPr>
            <a:spLocks noGrp="1"/>
          </p:cNvSpPr>
          <p:nvPr>
            <p:ph type="title"/>
          </p:nvPr>
        </p:nvSpPr>
        <p:spPr>
          <a:xfrm>
            <a:off x="1525301" y="1995467"/>
            <a:ext cx="9141397" cy="615553"/>
          </a:xfrm>
        </p:spPr>
        <p:txBody>
          <a:bodyPr wrap="square" anchor="b">
            <a:normAutofit/>
          </a:bodyPr>
          <a:lstStyle/>
          <a:p>
            <a:r>
              <a:rPr lang="en-US" dirty="0"/>
              <a:t>Alternate scenarios</a:t>
            </a:r>
          </a:p>
        </p:txBody>
      </p:sp>
    </p:spTree>
    <p:extLst>
      <p:ext uri="{BB962C8B-B14F-4D97-AF65-F5344CB8AC3E}">
        <p14:creationId xmlns:p14="http://schemas.microsoft.com/office/powerpoint/2010/main" val="18412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B2D8-D13B-8340-9CB5-DCBA9D40D1D3}"/>
              </a:ext>
            </a:extLst>
          </p:cNvPr>
          <p:cNvSpPr>
            <a:spLocks noGrp="1"/>
          </p:cNvSpPr>
          <p:nvPr>
            <p:ph type="title"/>
          </p:nvPr>
        </p:nvSpPr>
        <p:spPr>
          <a:xfrm>
            <a:off x="1220501" y="2813447"/>
            <a:ext cx="9141397" cy="615553"/>
          </a:xfrm>
        </p:spPr>
        <p:txBody>
          <a:bodyPr vert="horz" wrap="square" lIns="91440" tIns="45720" rIns="91440" bIns="45720" rtlCol="0" anchor="b">
            <a:noAutofit/>
          </a:bodyPr>
          <a:lstStyle/>
          <a:p>
            <a:pPr>
              <a:lnSpc>
                <a:spcPct val="90000"/>
              </a:lnSpc>
            </a:pPr>
            <a:r>
              <a:rPr lang="en-US" sz="5200" i="0" kern="1200" dirty="0"/>
              <a:t>Results</a:t>
            </a:r>
          </a:p>
        </p:txBody>
      </p:sp>
    </p:spTree>
    <p:extLst>
      <p:ext uri="{BB962C8B-B14F-4D97-AF65-F5344CB8AC3E}">
        <p14:creationId xmlns:p14="http://schemas.microsoft.com/office/powerpoint/2010/main" val="34426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3868616" y="488054"/>
            <a:ext cx="6871956" cy="5999832"/>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15108" y="488054"/>
            <a:ext cx="3153507" cy="3767423"/>
          </a:xfrm>
        </p:spPr>
        <p:txBody>
          <a:bodyPr/>
          <a:lstStyle/>
          <a:p>
            <a:r>
              <a:rPr lang="en-US" dirty="0"/>
              <a:t>Constant treatment effects</a:t>
            </a:r>
          </a:p>
        </p:txBody>
      </p:sp>
      <p:pic>
        <p:nvPicPr>
          <p:cNvPr id="3" name="Picture 2" descr="A graph with black dots and numbers&#10;&#10;AI-generated content may be incorrect.">
            <a:extLst>
              <a:ext uri="{FF2B5EF4-FFF2-40B4-BE49-F238E27FC236}">
                <a16:creationId xmlns:a16="http://schemas.microsoft.com/office/drawing/2014/main" id="{1EDFC89F-0FAF-50CA-2CEF-E75FFFD6E10B}"/>
              </a:ext>
            </a:extLst>
          </p:cNvPr>
          <p:cNvPicPr>
            <a:picLocks noChangeAspect="1"/>
          </p:cNvPicPr>
          <p:nvPr/>
        </p:nvPicPr>
        <p:blipFill>
          <a:blip r:embed="rId3"/>
          <a:stretch>
            <a:fillRect/>
          </a:stretch>
        </p:blipFill>
        <p:spPr>
          <a:xfrm>
            <a:off x="4034972" y="629178"/>
            <a:ext cx="6552096" cy="5740767"/>
          </a:xfrm>
          <a:prstGeom prst="rect">
            <a:avLst/>
          </a:prstGeom>
          <a:ln w="12700">
            <a:solidFill>
              <a:schemeClr val="bg1"/>
            </a:solidFill>
          </a:ln>
        </p:spPr>
      </p:pic>
    </p:spTree>
    <p:extLst>
      <p:ext uri="{BB962C8B-B14F-4D97-AF65-F5344CB8AC3E}">
        <p14:creationId xmlns:p14="http://schemas.microsoft.com/office/powerpoint/2010/main" val="181141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64F04-1F1F-FEBB-1945-2079F9355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9ED49-3ED0-F3F0-94F2-EE499A67E19A}"/>
              </a:ext>
            </a:extLst>
          </p:cNvPr>
          <p:cNvSpPr>
            <a:spLocks noGrp="1"/>
          </p:cNvSpPr>
          <p:nvPr>
            <p:ph type="title"/>
          </p:nvPr>
        </p:nvSpPr>
        <p:spPr/>
        <p:txBody>
          <a:bodyPr/>
          <a:lstStyle/>
          <a:p>
            <a:r>
              <a:rPr lang="en-US" dirty="0"/>
              <a:t>Differences-in-differences</a:t>
            </a:r>
            <a:endParaRPr lang="en-US" dirty="0">
              <a:solidFill>
                <a:schemeClr val="tx1"/>
              </a:solidFill>
            </a:endParaRPr>
          </a:p>
        </p:txBody>
      </p:sp>
      <mc:AlternateContent xmlns:mc="http://schemas.openxmlformats.org/markup-compatibility/2006" xmlns:a14="http://schemas.microsoft.com/office/drawing/2010/main">
        <mc:Choice Requires="a14">
          <p:sp>
            <p:nvSpPr>
              <p:cNvPr id="7" name="Text Placeholder 1">
                <a:extLst>
                  <a:ext uri="{FF2B5EF4-FFF2-40B4-BE49-F238E27FC236}">
                    <a16:creationId xmlns:a16="http://schemas.microsoft.com/office/drawing/2014/main" id="{4B311997-81A0-0185-BC93-C48F6AD4A5E7}"/>
                  </a:ext>
                </a:extLst>
              </p:cNvPr>
              <p:cNvSpPr>
                <a:spLocks noGrp="1"/>
              </p:cNvSpPr>
              <p:nvPr>
                <p:ph type="body" sz="quarter" idx="13"/>
              </p:nvPr>
            </p:nvSpPr>
            <p:spPr>
              <a:xfrm>
                <a:off x="762000" y="1783952"/>
                <a:ext cx="10668000" cy="4663740"/>
              </a:xfrm>
            </p:spPr>
            <p:txBody>
              <a:bodyPr vert="horz" lIns="91440" tIns="45720" rIns="91440" bIns="45720" rtlCol="0" anchor="t">
                <a:normAutofit/>
              </a:bodyPr>
              <a:lstStyle/>
              <a:p>
                <a:r>
                  <a:rPr lang="en-US" sz="2400" b="1" dirty="0"/>
                  <a:t>Used to estimate the effects of </a:t>
                </a:r>
              </a:p>
              <a:p>
                <a:pPr lvl="1"/>
                <a:r>
                  <a:rPr lang="en-US" sz="2000" dirty="0"/>
                  <a:t>Policies</a:t>
                </a:r>
              </a:p>
              <a:p>
                <a:pPr lvl="1"/>
                <a:r>
                  <a:rPr lang="en-US" sz="2000" dirty="0"/>
                  <a:t>Natural experiments </a:t>
                </a:r>
              </a:p>
              <a:p>
                <a:pPr marL="457200" lvl="1" indent="0">
                  <a:buNone/>
                </a:pPr>
                <a:endParaRPr lang="en-US" sz="2000" dirty="0"/>
              </a:p>
              <a:p>
                <a:r>
                  <a:rPr lang="en-US" sz="2400" b="1" dirty="0"/>
                  <a:t>Estimate the ATT</a:t>
                </a:r>
              </a:p>
              <a:p>
                <a:pPr lvl="1"/>
                <a14:m>
                  <m:oMath xmlns:m="http://schemas.openxmlformats.org/officeDocument/2006/math">
                    <m:r>
                      <m:rPr>
                        <m:nor/>
                      </m:rPr>
                      <a:rPr lang="en-US" dirty="0"/>
                      <m:t>Treated</m:t>
                    </m:r>
                    <m:r>
                      <m:rPr>
                        <m:nor/>
                      </m:rPr>
                      <a:rPr lang="en-US" dirty="0"/>
                      <m:t>(</m:t>
                    </m:r>
                    <m:r>
                      <m:rPr>
                        <m:nor/>
                      </m:rPr>
                      <a:rPr lang="en-US" dirty="0"/>
                      <m:t>post</m:t>
                    </m:r>
                    <m:r>
                      <m:rPr>
                        <m:nor/>
                      </m:rPr>
                      <a:rPr lang="en-US" dirty="0"/>
                      <m:t> − </m:t>
                    </m:r>
                    <m:r>
                      <m:rPr>
                        <m:nor/>
                      </m:rPr>
                      <a:rPr lang="en-US" dirty="0"/>
                      <m:t>pre</m:t>
                    </m:r>
                    <m:r>
                      <m:rPr>
                        <m:nor/>
                      </m:rPr>
                      <a:rPr lang="en-US" dirty="0"/>
                      <m:t>) – </m:t>
                    </m:r>
                    <m:r>
                      <m:rPr>
                        <m:nor/>
                      </m:rPr>
                      <a:rPr lang="en-US" dirty="0"/>
                      <m:t>Control</m:t>
                    </m:r>
                    <m:r>
                      <m:rPr>
                        <m:nor/>
                      </m:rPr>
                      <a:rPr lang="en-US" dirty="0"/>
                      <m:t>(</m:t>
                    </m:r>
                    <m:r>
                      <m:rPr>
                        <m:nor/>
                      </m:rPr>
                      <a:rPr lang="en-US" dirty="0"/>
                      <m:t>post</m:t>
                    </m:r>
                    <m:r>
                      <m:rPr>
                        <m:nor/>
                      </m:rPr>
                      <a:rPr lang="en-US" dirty="0"/>
                      <m:t>−</m:t>
                    </m:r>
                    <m:r>
                      <m:rPr>
                        <m:nor/>
                      </m:rPr>
                      <a:rPr lang="en-US" dirty="0"/>
                      <m:t>pre</m:t>
                    </m:r>
                    <m:r>
                      <m:rPr>
                        <m:nor/>
                      </m:rPr>
                      <a:rPr lang="en-US" dirty="0"/>
                      <m:t>)</m:t>
                    </m:r>
                  </m:oMath>
                </a14:m>
                <a:endParaRPr lang="en-US" dirty="0"/>
              </a:p>
              <a:p>
                <a:pPr lvl="1"/>
                <a:endParaRPr lang="en-US" sz="2400" dirty="0"/>
              </a:p>
              <a:p>
                <a:pPr marL="457200" lvl="1" indent="0">
                  <a:buNone/>
                </a:pPr>
                <a:endParaRPr lang="en-US" dirty="0"/>
              </a:p>
              <a:p>
                <a:endParaRPr lang="en-US" sz="2200" b="1" dirty="0"/>
              </a:p>
            </p:txBody>
          </p:sp>
        </mc:Choice>
        <mc:Fallback xmlns="">
          <p:sp>
            <p:nvSpPr>
              <p:cNvPr id="7" name="Text Placeholder 1">
                <a:extLst>
                  <a:ext uri="{FF2B5EF4-FFF2-40B4-BE49-F238E27FC236}">
                    <a16:creationId xmlns:a16="http://schemas.microsoft.com/office/drawing/2014/main" id="{4B311997-81A0-0185-BC93-C48F6AD4A5E7}"/>
                  </a:ext>
                </a:extLst>
              </p:cNvPr>
              <p:cNvSpPr>
                <a:spLocks noGrp="1" noRot="1" noChangeAspect="1" noMove="1" noResize="1" noEditPoints="1" noAdjustHandles="1" noChangeArrowheads="1" noChangeShapeType="1" noTextEdit="1"/>
              </p:cNvSpPr>
              <p:nvPr>
                <p:ph type="body" sz="quarter" idx="13"/>
              </p:nvPr>
            </p:nvSpPr>
            <p:spPr>
              <a:xfrm>
                <a:off x="762000" y="1783952"/>
                <a:ext cx="10668000" cy="4663740"/>
              </a:xfrm>
              <a:blipFill>
                <a:blip r:embed="rId3"/>
                <a:stretch>
                  <a:fillRect l="-951" t="-1902"/>
                </a:stretch>
              </a:blipFill>
            </p:spPr>
            <p:txBody>
              <a:bodyPr/>
              <a:lstStyle/>
              <a:p>
                <a:r>
                  <a:rPr lang="en-US">
                    <a:noFill/>
                  </a:rPr>
                  <a:t> </a:t>
                </a:r>
              </a:p>
            </p:txBody>
          </p:sp>
        </mc:Fallback>
      </mc:AlternateContent>
    </p:spTree>
    <p:extLst>
      <p:ext uri="{BB962C8B-B14F-4D97-AF65-F5344CB8AC3E}">
        <p14:creationId xmlns:p14="http://schemas.microsoft.com/office/powerpoint/2010/main" val="109630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5094514" y="145143"/>
            <a:ext cx="5820229" cy="6574971"/>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15108" y="488054"/>
            <a:ext cx="3927230" cy="3509515"/>
          </a:xfrm>
        </p:spPr>
        <p:txBody>
          <a:bodyPr/>
          <a:lstStyle/>
          <a:p>
            <a:r>
              <a:rPr lang="en-US" dirty="0"/>
              <a:t>Heterogeneous treatment effects</a:t>
            </a:r>
          </a:p>
        </p:txBody>
      </p:sp>
      <p:pic>
        <p:nvPicPr>
          <p:cNvPr id="4" name="Picture 3" descr="A graph with black dots and white text&#10;&#10;AI-generated content may be incorrect.">
            <a:extLst>
              <a:ext uri="{FF2B5EF4-FFF2-40B4-BE49-F238E27FC236}">
                <a16:creationId xmlns:a16="http://schemas.microsoft.com/office/drawing/2014/main" id="{B1823766-6162-D32C-66C6-C4ED48CF8566}"/>
              </a:ext>
            </a:extLst>
          </p:cNvPr>
          <p:cNvPicPr>
            <a:picLocks noChangeAspect="1"/>
          </p:cNvPicPr>
          <p:nvPr/>
        </p:nvPicPr>
        <p:blipFill>
          <a:blip r:embed="rId3"/>
          <a:stretch>
            <a:fillRect/>
          </a:stretch>
        </p:blipFill>
        <p:spPr>
          <a:xfrm>
            <a:off x="5341258" y="295699"/>
            <a:ext cx="5367999" cy="6266601"/>
          </a:xfrm>
          <a:prstGeom prst="rect">
            <a:avLst/>
          </a:prstGeom>
          <a:ln w="12700">
            <a:solidFill>
              <a:schemeClr val="bg1"/>
            </a:solidFill>
          </a:ln>
        </p:spPr>
      </p:pic>
    </p:spTree>
    <p:extLst>
      <p:ext uri="{BB962C8B-B14F-4D97-AF65-F5344CB8AC3E}">
        <p14:creationId xmlns:p14="http://schemas.microsoft.com/office/powerpoint/2010/main" val="1025406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4934857" y="319314"/>
            <a:ext cx="5602514" cy="6270172"/>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15108" y="488054"/>
            <a:ext cx="3259015" cy="3685361"/>
          </a:xfrm>
        </p:spPr>
        <p:txBody>
          <a:bodyPr/>
          <a:lstStyle/>
          <a:p>
            <a:r>
              <a:rPr lang="en-US" dirty="0"/>
              <a:t>Average dynamic treatment effects</a:t>
            </a:r>
          </a:p>
        </p:txBody>
      </p:sp>
      <p:pic>
        <p:nvPicPr>
          <p:cNvPr id="7" name="Picture 6" descr="A graph with black dots and white text&#10;&#10;AI-generated content may be incorrect.">
            <a:extLst>
              <a:ext uri="{FF2B5EF4-FFF2-40B4-BE49-F238E27FC236}">
                <a16:creationId xmlns:a16="http://schemas.microsoft.com/office/drawing/2014/main" id="{A48EC567-A434-E772-EFF8-99264276C6EA}"/>
              </a:ext>
            </a:extLst>
          </p:cNvPr>
          <p:cNvPicPr>
            <a:picLocks noChangeAspect="1"/>
          </p:cNvPicPr>
          <p:nvPr/>
        </p:nvPicPr>
        <p:blipFill>
          <a:blip r:embed="rId3"/>
          <a:stretch>
            <a:fillRect/>
          </a:stretch>
        </p:blipFill>
        <p:spPr>
          <a:xfrm>
            <a:off x="5137780" y="488054"/>
            <a:ext cx="5207000" cy="5943600"/>
          </a:xfrm>
          <a:prstGeom prst="rect">
            <a:avLst/>
          </a:prstGeom>
          <a:ln w="12700">
            <a:solidFill>
              <a:schemeClr val="bg1"/>
            </a:solidFill>
          </a:ln>
        </p:spPr>
      </p:pic>
    </p:spTree>
    <p:extLst>
      <p:ext uri="{BB962C8B-B14F-4D97-AF65-F5344CB8AC3E}">
        <p14:creationId xmlns:p14="http://schemas.microsoft.com/office/powerpoint/2010/main" val="4175069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255874" y="1567543"/>
            <a:ext cx="11680251" cy="3732246"/>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26831" y="370254"/>
            <a:ext cx="10998200" cy="782639"/>
          </a:xfrm>
        </p:spPr>
        <p:txBody>
          <a:bodyPr/>
          <a:lstStyle/>
          <a:p>
            <a:r>
              <a:rPr lang="en-US" dirty="0"/>
              <a:t>Dynamic treatment effects</a:t>
            </a:r>
          </a:p>
        </p:txBody>
      </p:sp>
      <p:pic>
        <p:nvPicPr>
          <p:cNvPr id="3" name="Picture 2" descr="A graph of a graph&#10;&#10;AI-generated content may be incorrect.">
            <a:extLst>
              <a:ext uri="{FF2B5EF4-FFF2-40B4-BE49-F238E27FC236}">
                <a16:creationId xmlns:a16="http://schemas.microsoft.com/office/drawing/2014/main" id="{6ADF2C20-F738-2278-3323-339C734A9E8C}"/>
              </a:ext>
            </a:extLst>
          </p:cNvPr>
          <p:cNvPicPr>
            <a:picLocks noChangeAspect="1"/>
          </p:cNvPicPr>
          <p:nvPr/>
        </p:nvPicPr>
        <p:blipFill>
          <a:blip r:embed="rId3"/>
          <a:stretch>
            <a:fillRect/>
          </a:stretch>
        </p:blipFill>
        <p:spPr>
          <a:xfrm>
            <a:off x="447869" y="1727834"/>
            <a:ext cx="11277162" cy="3402331"/>
          </a:xfrm>
          <a:prstGeom prst="rect">
            <a:avLst/>
          </a:prstGeom>
        </p:spPr>
      </p:pic>
    </p:spTree>
    <p:extLst>
      <p:ext uri="{BB962C8B-B14F-4D97-AF65-F5344CB8AC3E}">
        <p14:creationId xmlns:p14="http://schemas.microsoft.com/office/powerpoint/2010/main" val="2121870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0" y="1931437"/>
            <a:ext cx="12192000" cy="3722914"/>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15108" y="488054"/>
            <a:ext cx="10998200" cy="782639"/>
          </a:xfrm>
        </p:spPr>
        <p:txBody>
          <a:bodyPr/>
          <a:lstStyle/>
          <a:p>
            <a:r>
              <a:rPr lang="en-US" dirty="0"/>
              <a:t>Alternate specifications</a:t>
            </a:r>
          </a:p>
        </p:txBody>
      </p:sp>
      <p:pic>
        <p:nvPicPr>
          <p:cNvPr id="4" name="Picture 3" descr="A graph with numbers and dots&#10;&#10;AI-generated content may be incorrect.">
            <a:extLst>
              <a:ext uri="{FF2B5EF4-FFF2-40B4-BE49-F238E27FC236}">
                <a16:creationId xmlns:a16="http://schemas.microsoft.com/office/drawing/2014/main" id="{764FDC30-2A5F-BC71-4DEC-B09772CB7F5B}"/>
              </a:ext>
            </a:extLst>
          </p:cNvPr>
          <p:cNvPicPr>
            <a:picLocks noChangeAspect="1"/>
          </p:cNvPicPr>
          <p:nvPr/>
        </p:nvPicPr>
        <p:blipFill>
          <a:blip r:embed="rId3"/>
          <a:stretch>
            <a:fillRect/>
          </a:stretch>
        </p:blipFill>
        <p:spPr>
          <a:xfrm>
            <a:off x="187890" y="2170715"/>
            <a:ext cx="11807128" cy="3250372"/>
          </a:xfrm>
          <a:prstGeom prst="rect">
            <a:avLst/>
          </a:prstGeom>
        </p:spPr>
      </p:pic>
    </p:spTree>
    <p:extLst>
      <p:ext uri="{BB962C8B-B14F-4D97-AF65-F5344CB8AC3E}">
        <p14:creationId xmlns:p14="http://schemas.microsoft.com/office/powerpoint/2010/main" val="1433948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B590A-856F-D446-8A2D-7E9F4504B317}"/>
              </a:ext>
            </a:extLst>
          </p:cNvPr>
          <p:cNvSpPr/>
          <p:nvPr/>
        </p:nvSpPr>
        <p:spPr>
          <a:xfrm>
            <a:off x="564909" y="1469984"/>
            <a:ext cx="10998200" cy="4734045"/>
          </a:xfrm>
          <a:prstGeom prst="rect">
            <a:avLst/>
          </a:prstGeom>
          <a:solidFill>
            <a:srgbClr val="13AA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715108" y="488054"/>
            <a:ext cx="10998200" cy="782639"/>
          </a:xfrm>
        </p:spPr>
        <p:txBody>
          <a:bodyPr>
            <a:noAutofit/>
          </a:bodyPr>
          <a:lstStyle/>
          <a:p>
            <a:r>
              <a:rPr lang="en-US" sz="3600" dirty="0"/>
              <a:t>Medicaid expansion and risk of preterm birth</a:t>
            </a:r>
          </a:p>
        </p:txBody>
      </p:sp>
      <p:pic>
        <p:nvPicPr>
          <p:cNvPr id="3" name="Picture 2" descr="A graph with numbers and lines&#10;&#10;AI-generated content may be incorrect.">
            <a:extLst>
              <a:ext uri="{FF2B5EF4-FFF2-40B4-BE49-F238E27FC236}">
                <a16:creationId xmlns:a16="http://schemas.microsoft.com/office/drawing/2014/main" id="{92AC7356-AD74-C9EB-6F30-EC166353C1B7}"/>
              </a:ext>
            </a:extLst>
          </p:cNvPr>
          <p:cNvPicPr>
            <a:picLocks noChangeAspect="1"/>
          </p:cNvPicPr>
          <p:nvPr/>
        </p:nvPicPr>
        <p:blipFill>
          <a:blip r:embed="rId3"/>
          <a:stretch>
            <a:fillRect/>
          </a:stretch>
        </p:blipFill>
        <p:spPr>
          <a:xfrm>
            <a:off x="729396" y="1626917"/>
            <a:ext cx="10653667" cy="4386804"/>
          </a:xfrm>
          <a:prstGeom prst="rect">
            <a:avLst/>
          </a:prstGeom>
          <a:ln w="12700">
            <a:solidFill>
              <a:schemeClr val="bg1"/>
            </a:solidFill>
          </a:ln>
        </p:spPr>
      </p:pic>
    </p:spTree>
    <p:extLst>
      <p:ext uri="{BB962C8B-B14F-4D97-AF65-F5344CB8AC3E}">
        <p14:creationId xmlns:p14="http://schemas.microsoft.com/office/powerpoint/2010/main" val="20316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1"/>
          </p:nvPr>
        </p:nvSpPr>
        <p:spPr>
          <a:xfrm>
            <a:off x="3603812" y="1456763"/>
            <a:ext cx="8072931" cy="3724837"/>
          </a:xfrm>
        </p:spPr>
        <p:txBody>
          <a:bodyPr>
            <a:noAutofit/>
          </a:bodyPr>
          <a:lstStyle/>
          <a:p>
            <a:pPr algn="l"/>
            <a:r>
              <a:rPr lang="en-US" sz="2200" b="1" dirty="0">
                <a:solidFill>
                  <a:schemeClr val="accent3">
                    <a:lumMod val="50000"/>
                  </a:schemeClr>
                </a:solidFill>
              </a:rPr>
              <a:t>TWFE are unbiased estimators of the ATT if treatment effects are constant and relationships are linear </a:t>
            </a:r>
          </a:p>
          <a:p>
            <a:pPr lvl="1"/>
            <a:r>
              <a:rPr lang="en-US" sz="2200" dirty="0">
                <a:solidFill>
                  <a:schemeClr val="accent3">
                    <a:lumMod val="50000"/>
                  </a:schemeClr>
                </a:solidFill>
              </a:rPr>
              <a:t>But we can never know this for sure </a:t>
            </a:r>
          </a:p>
          <a:p>
            <a:pPr lvl="1"/>
            <a:r>
              <a:rPr lang="en-US" sz="2200" dirty="0">
                <a:solidFill>
                  <a:schemeClr val="accent3">
                    <a:lumMod val="50000"/>
                  </a:schemeClr>
                </a:solidFill>
              </a:rPr>
              <a:t>Variance is lower</a:t>
            </a:r>
          </a:p>
          <a:p>
            <a:pPr lvl="1"/>
            <a:r>
              <a:rPr lang="en-US" sz="2200" dirty="0">
                <a:solidFill>
                  <a:schemeClr val="accent3">
                    <a:lumMod val="50000"/>
                  </a:schemeClr>
                </a:solidFill>
              </a:rPr>
              <a:t>Affected by the timing of treatments relative to length of study</a:t>
            </a:r>
          </a:p>
          <a:p>
            <a:pPr lvl="1"/>
            <a:endParaRPr lang="en-US" sz="2200" dirty="0">
              <a:solidFill>
                <a:schemeClr val="accent3">
                  <a:lumMod val="50000"/>
                </a:schemeClr>
              </a:solidFill>
            </a:endParaRPr>
          </a:p>
          <a:p>
            <a:pPr algn="l"/>
            <a:r>
              <a:rPr lang="en-US" sz="2200" b="1" dirty="0">
                <a:solidFill>
                  <a:schemeClr val="accent3">
                    <a:lumMod val="50000"/>
                  </a:schemeClr>
                </a:solidFill>
              </a:rPr>
              <a:t>Group-time ATT and Target trial approaches are most flexible</a:t>
            </a:r>
          </a:p>
          <a:p>
            <a:pPr lvl="1"/>
            <a:r>
              <a:rPr lang="en-US" sz="2200" dirty="0">
                <a:solidFill>
                  <a:schemeClr val="accent3">
                    <a:lumMod val="50000"/>
                  </a:schemeClr>
                </a:solidFill>
              </a:rPr>
              <a:t>Cohort ATT approach drops time periods in which only one unit is treated, but otherwise performs similarly well</a:t>
            </a:r>
          </a:p>
          <a:p>
            <a:pPr lvl="1"/>
            <a:r>
              <a:rPr lang="en-US" sz="2200" dirty="0">
                <a:solidFill>
                  <a:schemeClr val="accent3">
                    <a:lumMod val="50000"/>
                  </a:schemeClr>
                </a:solidFill>
              </a:rPr>
              <a:t>Important to think through your parameter of interest, especially how you want to summarize the ATTs</a:t>
            </a:r>
          </a:p>
          <a:p>
            <a:pPr lvl="1"/>
            <a:endParaRPr lang="en-US" sz="2200" dirty="0">
              <a:solidFill>
                <a:schemeClr val="accent3">
                  <a:lumMod val="50000"/>
                </a:schemeClr>
              </a:solidFill>
            </a:endParaRP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134969" y="267726"/>
            <a:ext cx="7219043" cy="1189037"/>
          </a:xfrm>
        </p:spPr>
        <p:txBody>
          <a:bodyPr/>
          <a:lstStyle/>
          <a:p>
            <a:pPr algn="ctr"/>
            <a:r>
              <a:rPr lang="en-US" sz="4000" b="1" dirty="0">
                <a:solidFill>
                  <a:srgbClr val="DF5E0F"/>
                </a:solidFill>
              </a:rPr>
              <a:t>Takeaways for your research</a:t>
            </a:r>
            <a:endParaRPr lang="en-US" b="1" dirty="0">
              <a:solidFill>
                <a:srgbClr val="DF5E0F"/>
              </a:solidFill>
            </a:endParaRPr>
          </a:p>
        </p:txBody>
      </p:sp>
    </p:spTree>
    <p:extLst>
      <p:ext uri="{BB962C8B-B14F-4D97-AF65-F5344CB8AC3E}">
        <p14:creationId xmlns:p14="http://schemas.microsoft.com/office/powerpoint/2010/main" val="15336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470B-A45E-E53C-B14E-6D792EAAAFB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E01E2A-A036-F6B0-492E-DC84BF53A9D4}"/>
              </a:ext>
            </a:extLst>
          </p:cNvPr>
          <p:cNvSpPr>
            <a:spLocks noGrp="1"/>
          </p:cNvSpPr>
          <p:nvPr>
            <p:ph type="body" sz="quarter" idx="11"/>
          </p:nvPr>
        </p:nvSpPr>
        <p:spPr>
          <a:xfrm>
            <a:off x="762000" y="1905000"/>
            <a:ext cx="7395882" cy="3276600"/>
          </a:xfrm>
        </p:spPr>
        <p:txBody>
          <a:bodyPr/>
          <a:lstStyle/>
          <a:p>
            <a:pPr lvl="1"/>
            <a:endParaRPr lang="en-US" dirty="0">
              <a:solidFill>
                <a:schemeClr val="accent3">
                  <a:lumMod val="50000"/>
                </a:schemeClr>
              </a:solidFill>
            </a:endParaRPr>
          </a:p>
          <a:p>
            <a:pPr algn="l"/>
            <a:r>
              <a:rPr lang="en-US" sz="2400" b="1" dirty="0">
                <a:solidFill>
                  <a:schemeClr val="accent3">
                    <a:lumMod val="50000"/>
                  </a:schemeClr>
                </a:solidFill>
              </a:rPr>
              <a:t>Limiting to ever treated units can increase bias when there are few treated units</a:t>
            </a:r>
          </a:p>
          <a:p>
            <a:pPr algn="l"/>
            <a:endParaRPr lang="en-US" sz="2400" b="1" dirty="0">
              <a:solidFill>
                <a:schemeClr val="accent3">
                  <a:lumMod val="50000"/>
                </a:schemeClr>
              </a:solidFill>
            </a:endParaRPr>
          </a:p>
          <a:p>
            <a:pPr algn="l"/>
            <a:r>
              <a:rPr lang="en-US" sz="2400" b="1" dirty="0">
                <a:solidFill>
                  <a:schemeClr val="accent3">
                    <a:lumMod val="50000"/>
                  </a:schemeClr>
                </a:solidFill>
              </a:rPr>
              <a:t>Time since intervention approach is more robust regardless of method</a:t>
            </a:r>
          </a:p>
          <a:p>
            <a:pPr lvl="1"/>
            <a:r>
              <a:rPr lang="en-US" dirty="0">
                <a:solidFill>
                  <a:schemeClr val="accent3">
                    <a:lumMod val="50000"/>
                  </a:schemeClr>
                </a:solidFill>
              </a:rPr>
              <a:t>Care must be taken when interpreting results at the end or beginning of follow-up when there are few treated and/or control units</a:t>
            </a:r>
          </a:p>
          <a:p>
            <a:pPr marL="457200" lvl="1" indent="0">
              <a:buNone/>
            </a:pPr>
            <a:endParaRPr lang="en-US" dirty="0">
              <a:solidFill>
                <a:schemeClr val="accent3">
                  <a:lumMod val="50000"/>
                </a:schemeClr>
              </a:solidFill>
            </a:endParaRPr>
          </a:p>
        </p:txBody>
      </p:sp>
      <p:sp>
        <p:nvSpPr>
          <p:cNvPr id="4" name="Title 3">
            <a:extLst>
              <a:ext uri="{FF2B5EF4-FFF2-40B4-BE49-F238E27FC236}">
                <a16:creationId xmlns:a16="http://schemas.microsoft.com/office/drawing/2014/main" id="{B7A78737-3A48-71CC-3C19-6D9896AE246D}"/>
              </a:ext>
            </a:extLst>
          </p:cNvPr>
          <p:cNvSpPr>
            <a:spLocks noGrp="1"/>
          </p:cNvSpPr>
          <p:nvPr>
            <p:ph type="title"/>
          </p:nvPr>
        </p:nvSpPr>
        <p:spPr>
          <a:xfrm>
            <a:off x="555811" y="715963"/>
            <a:ext cx="7808260" cy="1189037"/>
          </a:xfrm>
        </p:spPr>
        <p:txBody>
          <a:bodyPr/>
          <a:lstStyle/>
          <a:p>
            <a:pPr algn="ctr"/>
            <a:r>
              <a:rPr lang="en-US" sz="4000" b="1" dirty="0">
                <a:solidFill>
                  <a:srgbClr val="DF5E0F"/>
                </a:solidFill>
              </a:rPr>
              <a:t>Takeaways for your research</a:t>
            </a:r>
            <a:endParaRPr lang="en-US" b="1" dirty="0">
              <a:solidFill>
                <a:srgbClr val="DF5E0F"/>
              </a:solidFill>
            </a:endParaRPr>
          </a:p>
        </p:txBody>
      </p:sp>
    </p:spTree>
    <p:extLst>
      <p:ext uri="{BB962C8B-B14F-4D97-AF65-F5344CB8AC3E}">
        <p14:creationId xmlns:p14="http://schemas.microsoft.com/office/powerpoint/2010/main" val="17670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F8D1-206F-AF76-94A7-F7E17A153ECE}"/>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054F8086-53D2-7032-EF76-32EC5A1721A8}"/>
              </a:ext>
            </a:extLst>
          </p:cNvPr>
          <p:cNvSpPr txBox="1">
            <a:spLocks/>
          </p:cNvSpPr>
          <p:nvPr/>
        </p:nvSpPr>
        <p:spPr>
          <a:xfrm>
            <a:off x="833640" y="1432751"/>
            <a:ext cx="10497748" cy="7367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US" dirty="0"/>
              <a:t>Acknowledgements </a:t>
            </a:r>
            <a:r>
              <a:rPr lang="en-US" dirty="0">
                <a:solidFill>
                  <a:schemeClr val="accent4">
                    <a:lumMod val="50000"/>
                  </a:schemeClr>
                </a:solidFill>
              </a:rPr>
              <a:t>&amp;</a:t>
            </a:r>
            <a:r>
              <a:rPr lang="en-US" dirty="0"/>
              <a:t> 	Funding</a:t>
            </a:r>
          </a:p>
        </p:txBody>
      </p:sp>
      <p:sp>
        <p:nvSpPr>
          <p:cNvPr id="6" name="Text Placeholder 6">
            <a:extLst>
              <a:ext uri="{FF2B5EF4-FFF2-40B4-BE49-F238E27FC236}">
                <a16:creationId xmlns:a16="http://schemas.microsoft.com/office/drawing/2014/main" id="{D0B414FF-838F-50D7-3C24-D5F0116FCF5E}"/>
              </a:ext>
            </a:extLst>
          </p:cNvPr>
          <p:cNvSpPr txBox="1">
            <a:spLocks/>
          </p:cNvSpPr>
          <p:nvPr/>
        </p:nvSpPr>
        <p:spPr>
          <a:xfrm>
            <a:off x="1302564" y="2579921"/>
            <a:ext cx="4548094" cy="16981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1" dirty="0">
                <a:solidFill>
                  <a:schemeClr val="accent3">
                    <a:lumMod val="50000"/>
                  </a:schemeClr>
                </a:solidFill>
              </a:rPr>
              <a:t>Corinne Riddell, UC Berkeley</a:t>
            </a:r>
          </a:p>
          <a:p>
            <a:pPr fontAlgn="auto">
              <a:spcAft>
                <a:spcPts val="0"/>
              </a:spcAft>
            </a:pPr>
            <a:endParaRPr lang="en-US" sz="2400" b="1" dirty="0">
              <a:solidFill>
                <a:schemeClr val="accent3">
                  <a:lumMod val="50000"/>
                </a:schemeClr>
              </a:solidFill>
            </a:endParaRPr>
          </a:p>
        </p:txBody>
      </p:sp>
      <p:sp>
        <p:nvSpPr>
          <p:cNvPr id="7" name="Text Placeholder 6">
            <a:extLst>
              <a:ext uri="{FF2B5EF4-FFF2-40B4-BE49-F238E27FC236}">
                <a16:creationId xmlns:a16="http://schemas.microsoft.com/office/drawing/2014/main" id="{A19B681B-CA30-0AB9-FAA3-39F0C244BB93}"/>
              </a:ext>
            </a:extLst>
          </p:cNvPr>
          <p:cNvSpPr txBox="1">
            <a:spLocks/>
          </p:cNvSpPr>
          <p:nvPr/>
        </p:nvSpPr>
        <p:spPr>
          <a:xfrm>
            <a:off x="5850658" y="2579920"/>
            <a:ext cx="5480730" cy="1698157"/>
          </a:xfrm>
          <a:prstGeom prst="rect">
            <a:avLst/>
          </a:prstGeom>
          <a:noFill/>
        </p:spPr>
        <p:txBody>
          <a:bodyPr vert="horz" wrap="square" lIns="0" tIns="0" rIns="0" bIns="0" rtlCol="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buFont typeface="Arial" panose="020B0604020202020204" pitchFamily="34" charset="0"/>
              <a:buChar char="•"/>
            </a:pPr>
            <a:r>
              <a:rPr lang="en-US" altLang="en-US" sz="2400" b="1" dirty="0">
                <a:solidFill>
                  <a:schemeClr val="accent3">
                    <a:lumMod val="50000"/>
                  </a:schemeClr>
                </a:solidFill>
              </a:rPr>
              <a:t>NIH K99ES033274 (PI: Goin)</a:t>
            </a:r>
          </a:p>
          <a:p>
            <a:pPr fontAlgn="auto"/>
            <a:endParaRPr lang="en-US" dirty="0">
              <a:solidFill>
                <a:schemeClr val="accent4">
                  <a:lumMod val="50000"/>
                </a:schemeClr>
              </a:solidFill>
            </a:endParaRPr>
          </a:p>
        </p:txBody>
      </p:sp>
    </p:spTree>
    <p:extLst>
      <p:ext uri="{BB962C8B-B14F-4D97-AF65-F5344CB8AC3E}">
        <p14:creationId xmlns:p14="http://schemas.microsoft.com/office/powerpoint/2010/main" val="487281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5414E1-4268-0943-A110-30A47FE256E4}"/>
              </a:ext>
            </a:extLst>
          </p:cNvPr>
          <p:cNvSpPr>
            <a:spLocks noGrp="1"/>
          </p:cNvSpPr>
          <p:nvPr>
            <p:ph type="body" sz="quarter" idx="13"/>
          </p:nvPr>
        </p:nvSpPr>
        <p:spPr>
          <a:xfrm>
            <a:off x="762000" y="5382936"/>
            <a:ext cx="10668000" cy="1111648"/>
          </a:xfrm>
        </p:spPr>
        <p:txBody>
          <a:bodyPr wrap="square">
            <a:normAutofit/>
          </a:bodyPr>
          <a:lstStyle/>
          <a:p>
            <a:pPr>
              <a:spcAft>
                <a:spcPts val="600"/>
              </a:spcAft>
            </a:pPr>
            <a:r>
              <a:rPr lang="en-US" sz="3000" b="1" dirty="0"/>
              <a:t>dg3369@cumc.columbia.edu</a:t>
            </a:r>
          </a:p>
        </p:txBody>
      </p:sp>
      <p:sp>
        <p:nvSpPr>
          <p:cNvPr id="2" name="Title 1">
            <a:extLst>
              <a:ext uri="{FF2B5EF4-FFF2-40B4-BE49-F238E27FC236}">
                <a16:creationId xmlns:a16="http://schemas.microsoft.com/office/drawing/2014/main" id="{0CC78326-AEAD-C54D-BD81-354F1A90DFC4}"/>
              </a:ext>
            </a:extLst>
          </p:cNvPr>
          <p:cNvSpPr>
            <a:spLocks noGrp="1"/>
          </p:cNvSpPr>
          <p:nvPr>
            <p:ph type="title"/>
          </p:nvPr>
        </p:nvSpPr>
        <p:spPr>
          <a:xfrm>
            <a:off x="762000" y="1115161"/>
            <a:ext cx="10668000" cy="615553"/>
          </a:xfrm>
        </p:spPr>
        <p:txBody>
          <a:bodyPr wrap="square" anchor="b">
            <a:noAutofit/>
          </a:bodyPr>
          <a:lstStyle/>
          <a:p>
            <a:r>
              <a:rPr lang="en-US" sz="4200" dirty="0"/>
              <a:t>Thank you!</a:t>
            </a:r>
          </a:p>
        </p:txBody>
      </p:sp>
    </p:spTree>
    <p:extLst>
      <p:ext uri="{BB962C8B-B14F-4D97-AF65-F5344CB8AC3E}">
        <p14:creationId xmlns:p14="http://schemas.microsoft.com/office/powerpoint/2010/main" val="4017951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C383-8264-CC4B-BB1B-F2C10FEFB0CC}"/>
              </a:ext>
            </a:extLst>
          </p:cNvPr>
          <p:cNvSpPr>
            <a:spLocks noGrp="1"/>
          </p:cNvSpPr>
          <p:nvPr>
            <p:ph type="title"/>
          </p:nvPr>
        </p:nvSpPr>
        <p:spPr>
          <a:xfrm>
            <a:off x="2581656" y="2304288"/>
            <a:ext cx="7022592" cy="2258568"/>
          </a:xfrm>
        </p:spPr>
        <p:txBody>
          <a:bodyPr vert="horz" lIns="91440" tIns="45720" rIns="91440" bIns="45720" rtlCol="0" anchor="ctr">
            <a:normAutofit/>
          </a:bodyPr>
          <a:lstStyle/>
          <a:p>
            <a:r>
              <a:rPr lang="en-US" b="0" i="0" kern="1200"/>
              <a:t>Extra slides</a:t>
            </a:r>
          </a:p>
        </p:txBody>
      </p:sp>
    </p:spTree>
    <p:extLst>
      <p:ext uri="{BB962C8B-B14F-4D97-AF65-F5344CB8AC3E}">
        <p14:creationId xmlns:p14="http://schemas.microsoft.com/office/powerpoint/2010/main" val="147114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73617-188B-2975-6220-692FB56DFA0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6B08C85-F384-5831-3F54-E1DD36D2C2CE}"/>
              </a:ext>
            </a:extLst>
          </p:cNvPr>
          <p:cNvPicPr>
            <a:picLocks noChangeAspect="1"/>
          </p:cNvPicPr>
          <p:nvPr/>
        </p:nvPicPr>
        <p:blipFill>
          <a:blip r:embed="rId3"/>
          <a:stretch>
            <a:fillRect/>
          </a:stretch>
        </p:blipFill>
        <p:spPr>
          <a:xfrm>
            <a:off x="6096000" y="1468346"/>
            <a:ext cx="5690680" cy="4979346"/>
          </a:xfrm>
          <a:prstGeom prst="rect">
            <a:avLst/>
          </a:prstGeom>
          <a:ln w="25400">
            <a:solidFill>
              <a:schemeClr val="bg1"/>
            </a:solidFill>
          </a:ln>
        </p:spPr>
      </p:pic>
      <p:sp>
        <p:nvSpPr>
          <p:cNvPr id="2" name="Title 1">
            <a:extLst>
              <a:ext uri="{FF2B5EF4-FFF2-40B4-BE49-F238E27FC236}">
                <a16:creationId xmlns:a16="http://schemas.microsoft.com/office/drawing/2014/main" id="{48523C09-B349-2662-C015-D68D4202CD26}"/>
              </a:ext>
            </a:extLst>
          </p:cNvPr>
          <p:cNvSpPr>
            <a:spLocks noGrp="1"/>
          </p:cNvSpPr>
          <p:nvPr>
            <p:ph type="title"/>
          </p:nvPr>
        </p:nvSpPr>
        <p:spPr/>
        <p:txBody>
          <a:bodyPr/>
          <a:lstStyle/>
          <a:p>
            <a:r>
              <a:rPr lang="en-US" dirty="0"/>
              <a:t>Differences-in-differences</a:t>
            </a:r>
            <a:endParaRPr lang="en-US" dirty="0">
              <a:solidFill>
                <a:schemeClr val="tx1"/>
              </a:solidFill>
            </a:endParaRPr>
          </a:p>
        </p:txBody>
      </p:sp>
      <mc:AlternateContent xmlns:mc="http://schemas.openxmlformats.org/markup-compatibility/2006" xmlns:a14="http://schemas.microsoft.com/office/drawing/2010/main">
        <mc:Choice Requires="a14">
          <p:sp>
            <p:nvSpPr>
              <p:cNvPr id="7" name="Text Placeholder 1">
                <a:extLst>
                  <a:ext uri="{FF2B5EF4-FFF2-40B4-BE49-F238E27FC236}">
                    <a16:creationId xmlns:a16="http://schemas.microsoft.com/office/drawing/2014/main" id="{5886ED9E-883A-70C1-CBCC-455CE99F0FD6}"/>
                  </a:ext>
                </a:extLst>
              </p:cNvPr>
              <p:cNvSpPr>
                <a:spLocks noGrp="1"/>
              </p:cNvSpPr>
              <p:nvPr>
                <p:ph type="body" sz="quarter" idx="13"/>
              </p:nvPr>
            </p:nvSpPr>
            <p:spPr>
              <a:xfrm>
                <a:off x="762000" y="1783952"/>
                <a:ext cx="4880043" cy="4663740"/>
              </a:xfrm>
            </p:spPr>
            <p:txBody>
              <a:bodyPr vert="horz" lIns="91440" tIns="45720" rIns="91440" bIns="45720" rtlCol="0" anchor="t">
                <a:normAutofit/>
              </a:bodyPr>
              <a:lstStyle/>
              <a:p>
                <a:r>
                  <a:rPr lang="en-US" sz="2400" b="1" dirty="0"/>
                  <a:t>Estimate the ATT</a:t>
                </a:r>
              </a:p>
              <a:p>
                <a:pPr lvl="1"/>
                <a14:m>
                  <m:oMath xmlns:m="http://schemas.openxmlformats.org/officeDocument/2006/math">
                    <m:r>
                      <m:rPr>
                        <m:nor/>
                      </m:rPr>
                      <a:rPr lang="en-US" dirty="0"/>
                      <m:t>Treated</m:t>
                    </m:r>
                    <m:r>
                      <m:rPr>
                        <m:nor/>
                      </m:rPr>
                      <a:rPr lang="en-US" dirty="0"/>
                      <m:t>(</m:t>
                    </m:r>
                    <m:r>
                      <m:rPr>
                        <m:nor/>
                      </m:rPr>
                      <a:rPr lang="en-US" dirty="0"/>
                      <m:t>post</m:t>
                    </m:r>
                    <m:r>
                      <m:rPr>
                        <m:nor/>
                      </m:rPr>
                      <a:rPr lang="en-US" dirty="0"/>
                      <m:t> − </m:t>
                    </m:r>
                    <m:r>
                      <m:rPr>
                        <m:nor/>
                      </m:rPr>
                      <a:rPr lang="en-US" dirty="0"/>
                      <m:t>pre</m:t>
                    </m:r>
                    <m:r>
                      <m:rPr>
                        <m:nor/>
                      </m:rPr>
                      <a:rPr lang="en-US" dirty="0"/>
                      <m:t>) – </m:t>
                    </m:r>
                    <m:r>
                      <m:rPr>
                        <m:nor/>
                      </m:rPr>
                      <a:rPr lang="en-US" dirty="0"/>
                      <m:t>Control</m:t>
                    </m:r>
                    <m:r>
                      <m:rPr>
                        <m:nor/>
                      </m:rPr>
                      <a:rPr lang="en-US" dirty="0"/>
                      <m:t>(</m:t>
                    </m:r>
                    <m:r>
                      <m:rPr>
                        <m:nor/>
                      </m:rPr>
                      <a:rPr lang="en-US" dirty="0"/>
                      <m:t>post</m:t>
                    </m:r>
                    <m:r>
                      <m:rPr>
                        <m:nor/>
                      </m:rPr>
                      <a:rPr lang="en-US" dirty="0"/>
                      <m:t>−</m:t>
                    </m:r>
                    <m:r>
                      <m:rPr>
                        <m:nor/>
                      </m:rPr>
                      <a:rPr lang="en-US" dirty="0"/>
                      <m:t>pre</m:t>
                    </m:r>
                    <m:r>
                      <m:rPr>
                        <m:nor/>
                      </m:rPr>
                      <a:rPr lang="en-US" dirty="0"/>
                      <m:t>)</m:t>
                    </m:r>
                  </m:oMath>
                </a14:m>
                <a:endParaRPr lang="en-US" dirty="0"/>
              </a:p>
              <a:p>
                <a:pPr lvl="1"/>
                <a:endParaRPr lang="en-US" dirty="0"/>
              </a:p>
              <a:p>
                <a:pPr lvl="1"/>
                <a:r>
                  <a:rPr lang="en-US" dirty="0"/>
                  <a:t>0.02 – 0.01 = 0.01</a:t>
                </a:r>
              </a:p>
              <a:p>
                <a:pPr lvl="1"/>
                <a:endParaRPr lang="en-US" sz="2400" dirty="0"/>
              </a:p>
              <a:p>
                <a:pPr marL="457200" lvl="1" indent="0">
                  <a:buNone/>
                </a:pPr>
                <a:endParaRPr lang="en-US" dirty="0"/>
              </a:p>
              <a:p>
                <a:endParaRPr lang="en-US" sz="2200" b="1" dirty="0"/>
              </a:p>
            </p:txBody>
          </p:sp>
        </mc:Choice>
        <mc:Fallback xmlns="">
          <p:sp>
            <p:nvSpPr>
              <p:cNvPr id="7" name="Text Placeholder 1">
                <a:extLst>
                  <a:ext uri="{FF2B5EF4-FFF2-40B4-BE49-F238E27FC236}">
                    <a16:creationId xmlns:a16="http://schemas.microsoft.com/office/drawing/2014/main" id="{5886ED9E-883A-70C1-CBCC-455CE99F0FD6}"/>
                  </a:ext>
                </a:extLst>
              </p:cNvPr>
              <p:cNvSpPr>
                <a:spLocks noGrp="1" noRot="1" noChangeAspect="1" noMove="1" noResize="1" noEditPoints="1" noAdjustHandles="1" noChangeArrowheads="1" noChangeShapeType="1" noTextEdit="1"/>
              </p:cNvSpPr>
              <p:nvPr>
                <p:ph type="body" sz="quarter" idx="13"/>
              </p:nvPr>
            </p:nvSpPr>
            <p:spPr>
              <a:xfrm>
                <a:off x="762000" y="1783952"/>
                <a:ext cx="4880043" cy="4663740"/>
              </a:xfrm>
              <a:blipFill>
                <a:blip r:embed="rId4"/>
                <a:stretch>
                  <a:fillRect l="-2078" t="-1902"/>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3CEAC7F2-3187-4ABE-89DD-5442388977DE}"/>
              </a:ext>
            </a:extLst>
          </p:cNvPr>
          <p:cNvSpPr/>
          <p:nvPr/>
        </p:nvSpPr>
        <p:spPr>
          <a:xfrm>
            <a:off x="9756841" y="4710498"/>
            <a:ext cx="252920" cy="989453"/>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1DE6506D-6808-8647-DCE7-5E28538A8A03}"/>
              </a:ext>
            </a:extLst>
          </p:cNvPr>
          <p:cNvSpPr/>
          <p:nvPr/>
        </p:nvSpPr>
        <p:spPr>
          <a:xfrm>
            <a:off x="9756841" y="1725588"/>
            <a:ext cx="282104" cy="1984074"/>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0A1F714-C5E5-1923-7D5F-022DD2611114}"/>
              </a:ext>
            </a:extLst>
          </p:cNvPr>
          <p:cNvSpPr txBox="1"/>
          <p:nvPr/>
        </p:nvSpPr>
        <p:spPr>
          <a:xfrm>
            <a:off x="10038945" y="2702429"/>
            <a:ext cx="1546698" cy="276999"/>
          </a:xfrm>
          <a:prstGeom prst="rect">
            <a:avLst/>
          </a:prstGeom>
          <a:noFill/>
        </p:spPr>
        <p:txBody>
          <a:bodyPr wrap="square" rtlCol="0">
            <a:spAutoFit/>
          </a:bodyPr>
          <a:lstStyle/>
          <a:p>
            <a:r>
              <a:rPr lang="en-US" sz="1200" dirty="0">
                <a:solidFill>
                  <a:schemeClr val="bg1"/>
                </a:solidFill>
              </a:rPr>
              <a:t>0.12 – 0.10 = 0.02</a:t>
            </a:r>
          </a:p>
        </p:txBody>
      </p:sp>
      <p:sp>
        <p:nvSpPr>
          <p:cNvPr id="9" name="TextBox 8">
            <a:extLst>
              <a:ext uri="{FF2B5EF4-FFF2-40B4-BE49-F238E27FC236}">
                <a16:creationId xmlns:a16="http://schemas.microsoft.com/office/drawing/2014/main" id="{21D2F97C-2DB9-7B96-AD2D-CA9C49CBA6E0}"/>
              </a:ext>
            </a:extLst>
          </p:cNvPr>
          <p:cNvSpPr txBox="1"/>
          <p:nvPr/>
        </p:nvSpPr>
        <p:spPr>
          <a:xfrm>
            <a:off x="10038945" y="5066724"/>
            <a:ext cx="1546698" cy="276999"/>
          </a:xfrm>
          <a:prstGeom prst="rect">
            <a:avLst/>
          </a:prstGeom>
          <a:noFill/>
        </p:spPr>
        <p:txBody>
          <a:bodyPr wrap="square" rtlCol="0">
            <a:spAutoFit/>
          </a:bodyPr>
          <a:lstStyle/>
          <a:p>
            <a:r>
              <a:rPr lang="en-US" sz="1200" dirty="0">
                <a:solidFill>
                  <a:schemeClr val="bg1"/>
                </a:solidFill>
              </a:rPr>
              <a:t>0.09 – 0.08 = 0.01</a:t>
            </a:r>
          </a:p>
        </p:txBody>
      </p:sp>
    </p:spTree>
    <p:extLst>
      <p:ext uri="{BB962C8B-B14F-4D97-AF65-F5344CB8AC3E}">
        <p14:creationId xmlns:p14="http://schemas.microsoft.com/office/powerpoint/2010/main" val="162801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EF29B0-7563-EF05-282D-6BB8FE72096D}"/>
              </a:ext>
            </a:extLst>
          </p:cNvPr>
          <p:cNvSpPr>
            <a:spLocks noGrp="1"/>
          </p:cNvSpPr>
          <p:nvPr>
            <p:ph type="body" sz="quarter" idx="11"/>
          </p:nvPr>
        </p:nvSpPr>
        <p:spPr>
          <a:xfrm>
            <a:off x="1" y="715961"/>
            <a:ext cx="12192000" cy="6142039"/>
          </a:xfrm>
        </p:spPr>
        <p:txBody>
          <a:bodyPr>
            <a:noAutofit/>
          </a:bodyPr>
          <a:lstStyle/>
          <a:p>
            <a:pPr marL="342900" indent="-342900">
              <a:buAutoNum type="arabicPeriod"/>
            </a:pPr>
            <a:endParaRPr lang="en-US" b="0" dirty="0"/>
          </a:p>
          <a:p>
            <a:pPr marL="342900" indent="-342900">
              <a:buAutoNum type="arabicPeriod"/>
            </a:pPr>
            <a:r>
              <a:rPr lang="en-US" b="0" dirty="0"/>
              <a:t>Goin DE, Riddell CA. Comparing two-way fixed effects and new estimators for difference-in-differences: a simulation study and empirical example. Epidemiology. 2023 Jul 1;34(4):535-43.</a:t>
            </a:r>
          </a:p>
          <a:p>
            <a:pPr marL="342900" indent="-342900">
              <a:buAutoNum type="arabicPeriod"/>
            </a:pPr>
            <a:r>
              <a:rPr lang="en-US" b="0" dirty="0"/>
              <a:t>Riddell CA, Goin DE. Guide for comparing estimators of policy change effects on health. Epidemiology. 2023 May 1;34(3):e21-2.</a:t>
            </a:r>
          </a:p>
          <a:p>
            <a:pPr marL="342900" indent="-342900">
              <a:buAutoNum type="arabicPeriod"/>
            </a:pPr>
            <a:r>
              <a:rPr lang="en-US" b="0" dirty="0"/>
              <a:t>Goodman-Bacon A. Difference-in-differences with variation in treatment timing. Journal of econometrics. 2021 Dec 1;225(2):254-77.</a:t>
            </a:r>
          </a:p>
          <a:p>
            <a:pPr marL="342900" indent="-342900">
              <a:buFont typeface="Arial" panose="020B0604020202020204" pitchFamily="34" charset="0"/>
              <a:buAutoNum type="arabicPeriod"/>
            </a:pPr>
            <a:r>
              <a:rPr lang="en-US" b="0" dirty="0"/>
              <a:t>Callaway B, Sant’Anna PH. Difference-in-differences with multiple time periods. Journal of econometrics. 2021 Dec 1;225(2):200-30.</a:t>
            </a:r>
          </a:p>
          <a:p>
            <a:pPr marL="342900" indent="-342900">
              <a:buFont typeface="Arial" panose="020B0604020202020204" pitchFamily="34" charset="0"/>
              <a:buAutoNum type="arabicPeriod"/>
            </a:pPr>
            <a:r>
              <a:rPr lang="en-US" b="0" dirty="0"/>
              <a:t>Sun L, Abraham S. Estimating dynamic treatment effects in event studies with heterogeneous treatment effects. J Econometrics. 2021;225:175–199.</a:t>
            </a:r>
          </a:p>
          <a:p>
            <a:pPr marL="342900" indent="-342900">
              <a:buFont typeface="Arial" panose="020B0604020202020204" pitchFamily="34" charset="0"/>
              <a:buAutoNum type="arabicPeriod"/>
            </a:pPr>
            <a:r>
              <a:rPr lang="en-US" b="0" dirty="0"/>
              <a:t>Ben-Michael E, Feller A, Stuart EA. A trial emulation approach for policy evaluations with group-level longitudinal data. Epidemiology (Cambridge, Mass). 2021;32:533–540.</a:t>
            </a:r>
          </a:p>
          <a:p>
            <a:pPr marL="342900" indent="-342900">
              <a:buFont typeface="Arial" panose="020B0604020202020204" pitchFamily="34" charset="0"/>
              <a:buAutoNum type="arabicPeriod"/>
            </a:pPr>
            <a:r>
              <a:rPr lang="en-US" b="0" dirty="0"/>
              <a:t>Roth J, Sant’Anna PH, Bilinski A, Poe J. What’s trending in difference-in-differences? A synthesis of the recent econometrics literature. Journal of Econometrics. 2023 Aug 1;235(2):2218-44.</a:t>
            </a:r>
          </a:p>
          <a:p>
            <a:pPr marL="342900" indent="-342900">
              <a:buFont typeface="Arial" panose="020B0604020202020204" pitchFamily="34" charset="0"/>
              <a:buAutoNum type="arabicPeriod"/>
            </a:pPr>
            <a:r>
              <a:rPr lang="en-US" b="0" dirty="0"/>
              <a:t>Baker A, Callaway B, Cunningham S, Goodman-Bacon A, Sant'Anna PH. Difference-in-Differences Designs: A Practitioner's Guide. </a:t>
            </a:r>
            <a:r>
              <a:rPr lang="en-US" b="0" dirty="0" err="1"/>
              <a:t>arXiv</a:t>
            </a:r>
            <a:r>
              <a:rPr lang="en-US" b="0" dirty="0"/>
              <a:t> preprint arXiv:2503.13323. 2025 Mar 17.</a:t>
            </a:r>
          </a:p>
          <a:p>
            <a:pPr marL="342900" indent="-342900">
              <a:buFont typeface="Arial" panose="020B0604020202020204" pitchFamily="34" charset="0"/>
              <a:buAutoNum type="arabicPeriod"/>
            </a:pPr>
            <a:r>
              <a:rPr lang="en-US" b="0" dirty="0"/>
              <a:t>Wang G, Hamad R, White JS. Advances in difference-in-differences methods for policy evaluation research. Epidemiology. 2024 Sep 1;35(5):628-37.</a:t>
            </a:r>
          </a:p>
          <a:p>
            <a:pPr marL="342900" indent="-342900">
              <a:buFont typeface="Arial" panose="020B0604020202020204" pitchFamily="34" charset="0"/>
              <a:buAutoNum type="arabicPeriod"/>
            </a:pPr>
            <a:endParaRPr lang="en-US" b="0" dirty="0"/>
          </a:p>
          <a:p>
            <a:pPr marL="342900" indent="-342900">
              <a:buFont typeface="Arial" panose="020B0604020202020204" pitchFamily="34" charset="0"/>
              <a:buAutoNum type="arabicPeriod"/>
            </a:pPr>
            <a:endParaRPr lang="en-US" b="0" dirty="0"/>
          </a:p>
          <a:p>
            <a:pPr marL="342900" indent="-342900">
              <a:buFont typeface="Arial" panose="020B0604020202020204" pitchFamily="34" charset="0"/>
              <a:buAutoNum type="arabicPeriod"/>
            </a:pPr>
            <a:endParaRPr lang="en-US" b="0" dirty="0"/>
          </a:p>
          <a:p>
            <a:endParaRPr lang="en-US" b="0" dirty="0"/>
          </a:p>
          <a:p>
            <a:pPr marL="342900" indent="-342900">
              <a:buFont typeface="Arial" panose="020B0604020202020204" pitchFamily="34" charset="0"/>
              <a:buAutoNum type="arabicPeriod"/>
            </a:pPr>
            <a:endParaRPr lang="en-US" b="0" dirty="0"/>
          </a:p>
        </p:txBody>
      </p:sp>
      <p:sp>
        <p:nvSpPr>
          <p:cNvPr id="3" name="Title 2">
            <a:extLst>
              <a:ext uri="{FF2B5EF4-FFF2-40B4-BE49-F238E27FC236}">
                <a16:creationId xmlns:a16="http://schemas.microsoft.com/office/drawing/2014/main" id="{4DE073B8-AF47-944A-6B39-0C5325E3F67C}"/>
              </a:ext>
            </a:extLst>
          </p:cNvPr>
          <p:cNvSpPr>
            <a:spLocks noGrp="1"/>
          </p:cNvSpPr>
          <p:nvPr>
            <p:ph type="title"/>
          </p:nvPr>
        </p:nvSpPr>
        <p:spPr>
          <a:xfrm>
            <a:off x="164839" y="268092"/>
            <a:ext cx="10061511" cy="1189037"/>
          </a:xfrm>
        </p:spPr>
        <p:txBody>
          <a:bodyPr/>
          <a:lstStyle/>
          <a:p>
            <a:r>
              <a:rPr lang="en-US" dirty="0"/>
              <a:t>References and additional resources</a:t>
            </a:r>
          </a:p>
        </p:txBody>
      </p:sp>
    </p:spTree>
    <p:extLst>
      <p:ext uri="{BB962C8B-B14F-4D97-AF65-F5344CB8AC3E}">
        <p14:creationId xmlns:p14="http://schemas.microsoft.com/office/powerpoint/2010/main" val="231975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26F6-47EC-5C0B-F120-F85F17AC1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60F3A-2F6E-92E8-D327-6A008C8CB377}"/>
              </a:ext>
            </a:extLst>
          </p:cNvPr>
          <p:cNvSpPr>
            <a:spLocks noGrp="1"/>
          </p:cNvSpPr>
          <p:nvPr>
            <p:ph type="title"/>
          </p:nvPr>
        </p:nvSpPr>
        <p:spPr/>
        <p:txBody>
          <a:bodyPr/>
          <a:lstStyle/>
          <a:p>
            <a:r>
              <a:rPr lang="en-US" dirty="0"/>
              <a:t>Differences-in-differences</a:t>
            </a:r>
            <a:endParaRPr lang="en-US" dirty="0">
              <a:solidFill>
                <a:schemeClr val="tx1"/>
              </a:solidFill>
            </a:endParaRPr>
          </a:p>
        </p:txBody>
      </p:sp>
      <mc:AlternateContent xmlns:mc="http://schemas.openxmlformats.org/markup-compatibility/2006" xmlns:a14="http://schemas.microsoft.com/office/drawing/2010/main">
        <mc:Choice Requires="a14">
          <p:sp>
            <p:nvSpPr>
              <p:cNvPr id="7" name="Text Placeholder 1">
                <a:extLst>
                  <a:ext uri="{FF2B5EF4-FFF2-40B4-BE49-F238E27FC236}">
                    <a16:creationId xmlns:a16="http://schemas.microsoft.com/office/drawing/2014/main" id="{9F245F36-DB20-34B0-4BA5-C8E6EDEBAC5F}"/>
                  </a:ext>
                </a:extLst>
              </p:cNvPr>
              <p:cNvSpPr>
                <a:spLocks noGrp="1"/>
              </p:cNvSpPr>
              <p:nvPr>
                <p:ph type="body" sz="quarter" idx="13"/>
              </p:nvPr>
            </p:nvSpPr>
            <p:spPr>
              <a:xfrm>
                <a:off x="762000" y="1783952"/>
                <a:ext cx="10668000" cy="4663740"/>
              </a:xfrm>
            </p:spPr>
            <p:txBody>
              <a:bodyPr vert="horz" lIns="91440" tIns="45720" rIns="91440" bIns="45720" rtlCol="0" anchor="t">
                <a:normAutofit/>
              </a:bodyPr>
              <a:lstStyle/>
              <a:p>
                <a:pPr marL="457200" lvl="1" indent="0">
                  <a:buNone/>
                </a:pPr>
                <a:endParaRPr lang="en-US" dirty="0"/>
              </a:p>
              <a:p>
                <a:r>
                  <a:rPr lang="en-US" sz="2400" b="1" dirty="0"/>
                  <a:t>Estimated using linear regression</a:t>
                </a:r>
              </a:p>
              <a:p>
                <a:pPr lvl="1"/>
                <a14:m>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r>
                      <a:rPr lang="en-US" sz="2200" i="1">
                        <a:latin typeface="Cambria Math" panose="02040503050406030204" pitchFamily="18" charset="0"/>
                      </a:rPr>
                      <m:t>𝐼</m:t>
                    </m:r>
                    <m:r>
                      <a:rPr lang="en-US" sz="2200" i="1">
                        <a:latin typeface="Cambria Math" panose="02040503050406030204" pitchFamily="18" charset="0"/>
                      </a:rPr>
                      <m:t>[</m:t>
                    </m:r>
                    <m:r>
                      <a:rPr lang="en-US" sz="2200" i="1">
                        <a:latin typeface="Cambria Math" panose="02040503050406030204" pitchFamily="18" charset="0"/>
                      </a:rPr>
                      <m:t>𝑡𝑟𝑒𝑎𝑡𝑒𝑑</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2</m:t>
                        </m:r>
                      </m:sub>
                    </m:sSub>
                    <m:r>
                      <a:rPr lang="en-US" sz="2200" i="1">
                        <a:latin typeface="Cambria Math" panose="02040503050406030204" pitchFamily="18" charset="0"/>
                      </a:rPr>
                      <m:t>𝐼</m:t>
                    </m:r>
                    <m:r>
                      <a:rPr lang="en-US" sz="2200" i="1">
                        <a:latin typeface="Cambria Math" panose="02040503050406030204" pitchFamily="18" charset="0"/>
                      </a:rPr>
                      <m:t>[</m:t>
                    </m:r>
                    <m:r>
                      <a:rPr lang="en-US" sz="2200" i="1">
                        <a:latin typeface="Cambria Math" panose="02040503050406030204" pitchFamily="18" charset="0"/>
                      </a:rPr>
                      <m:t>𝑝𝑜𝑠𝑡</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3</m:t>
                        </m:r>
                      </m:sub>
                    </m:sSub>
                    <m:r>
                      <a:rPr lang="en-US" sz="2200" i="1">
                        <a:latin typeface="Cambria Math" panose="02040503050406030204" pitchFamily="18" charset="0"/>
                      </a:rPr>
                      <m:t>𝐼</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𝑡𝑟𝑒𝑎𝑡𝑒𝑑</m:t>
                        </m:r>
                      </m:e>
                    </m:d>
                    <m:r>
                      <a:rPr lang="en-US" sz="2200" i="1">
                        <a:latin typeface="Cambria Math" panose="02040503050406030204" pitchFamily="18" charset="0"/>
                      </a:rPr>
                      <m:t>𝐼</m:t>
                    </m:r>
                    <m:r>
                      <a:rPr lang="en-US" sz="2200" i="1">
                        <a:latin typeface="Cambria Math" panose="02040503050406030204" pitchFamily="18" charset="0"/>
                      </a:rPr>
                      <m:t>[</m:t>
                    </m:r>
                    <m:r>
                      <a:rPr lang="en-US" sz="2200" i="1">
                        <a:latin typeface="Cambria Math" panose="02040503050406030204" pitchFamily="18" charset="0"/>
                      </a:rPr>
                      <m:t>𝑝𝑜𝑠𝑡</m:t>
                    </m:r>
                    <m:r>
                      <a:rPr lang="en-US" sz="2200" i="1">
                        <a:latin typeface="Cambria Math" panose="02040503050406030204" pitchFamily="18" charset="0"/>
                      </a:rPr>
                      <m:t>]</m:t>
                    </m:r>
                  </m:oMath>
                </a14:m>
                <a:endParaRPr lang="en-US" sz="2200" dirty="0"/>
              </a:p>
              <a:p>
                <a:pPr lvl="1"/>
                <a:endParaRPr lang="en-US" sz="2200" dirty="0"/>
              </a:p>
              <a:p>
                <a:pPr lvl="1"/>
                <a14:m>
                  <m:oMath xmlns:m="http://schemas.openxmlformats.org/officeDocument/2006/math">
                    <m:r>
                      <a:rPr lang="en-US" sz="2200" i="1">
                        <a:latin typeface="Cambria Math" panose="02040503050406030204" pitchFamily="18" charset="0"/>
                      </a:rPr>
                      <m:t>𝐴𝑇𝑇</m:t>
                    </m:r>
                    <m:r>
                      <a:rPr lang="en-US" sz="2200" i="1">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1,1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1,0</m:t>
                            </m:r>
                          </m:sub>
                        </m:sSub>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m:t>
                        </m:r>
                        <m:r>
                          <a:rPr lang="en-US" sz="2200" i="1">
                            <a:latin typeface="Cambria Math" panose="02040503050406030204" pitchFamily="18" charset="0"/>
                          </a:rPr>
                          <m:t>𝑌</m:t>
                        </m:r>
                      </m:e>
                      <m:sub>
                        <m:r>
                          <a:rPr lang="en-US" sz="2200" i="1">
                            <a:latin typeface="Cambria Math" panose="02040503050406030204" pitchFamily="18" charset="0"/>
                          </a:rPr>
                          <m:t>0,1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0,0</m:t>
                        </m:r>
                      </m:sub>
                    </m:sSub>
                    <m:r>
                      <a:rPr lang="en-US" sz="2200" i="1">
                        <a:latin typeface="Cambria Math" panose="02040503050406030204" pitchFamily="18" charset="0"/>
                      </a:rPr>
                      <m:t>)</m:t>
                    </m:r>
                  </m:oMath>
                </a14:m>
                <a:endParaRPr lang="en-US" sz="2200" i="1" dirty="0">
                  <a:latin typeface="Cambria Math" panose="02040503050406030204" pitchFamily="18" charset="0"/>
                </a:endParaRP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1,1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3</m:t>
                        </m:r>
                      </m:sub>
                    </m:sSub>
                    <m:r>
                      <a:rPr lang="en-US" sz="2200" i="1">
                        <a:latin typeface="Cambria Math" panose="02040503050406030204" pitchFamily="18" charset="0"/>
                      </a:rPr>
                      <m:t> </m:t>
                    </m:r>
                  </m:oMath>
                </a14:m>
                <a:endParaRPr lang="en-US" sz="2200" i="1" dirty="0">
                  <a:latin typeface="Cambria Math" panose="02040503050406030204" pitchFamily="18" charset="0"/>
                </a:endParaRP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1,0</m:t>
                        </m:r>
                      </m:sub>
                    </m:sSub>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oMath>
                </a14:m>
                <a:endParaRPr lang="en-US" sz="2200" i="1" dirty="0">
                  <a:latin typeface="Cambria Math" panose="02040503050406030204" pitchFamily="18" charset="0"/>
                </a:endParaRP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0,1</m:t>
                        </m:r>
                      </m:sub>
                    </m:sSub>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2</m:t>
                        </m:r>
                      </m:sub>
                    </m:sSub>
                  </m:oMath>
                </a14:m>
                <a:endParaRPr lang="en-US" sz="2200" i="1" dirty="0">
                  <a:latin typeface="Cambria Math" panose="02040503050406030204" pitchFamily="18" charset="0"/>
                </a:endParaRP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i="1">
                            <a:latin typeface="Cambria Math" panose="02040503050406030204" pitchFamily="18" charset="0"/>
                          </a:rPr>
                          <m:t>0,0</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oMath>
                </a14:m>
                <a:endParaRPr lang="en-US" sz="2200" i="1" dirty="0">
                  <a:latin typeface="Cambria Math" panose="02040503050406030204" pitchFamily="18" charset="0"/>
                </a:endParaRPr>
              </a:p>
              <a:p>
                <a:pPr lvl="1"/>
                <a:endParaRPr lang="en-US" sz="2200" i="1" dirty="0">
                  <a:latin typeface="Cambria Math" panose="02040503050406030204" pitchFamily="18" charset="0"/>
                </a:endParaRPr>
              </a:p>
              <a:p>
                <a:pPr lvl="1"/>
                <a14:m>
                  <m:oMath xmlns:m="http://schemas.openxmlformats.org/officeDocument/2006/math">
                    <m:r>
                      <a:rPr lang="en-US" sz="2000" i="1">
                        <a:latin typeface="Cambria Math" panose="02040503050406030204" pitchFamily="18" charset="0"/>
                      </a:rPr>
                      <m:t>𝐴𝑇𝑇</m:t>
                    </m:r>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1,0</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𝑌</m:t>
                        </m:r>
                      </m:e>
                      <m:sub>
                        <m:r>
                          <a:rPr lang="en-US" sz="2000" i="1">
                            <a:latin typeface="Cambria Math" panose="02040503050406030204" pitchFamily="18" charset="0"/>
                          </a:rPr>
                          <m:t>0,1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0,0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3</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 </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3</m:t>
                        </m:r>
                      </m:sub>
                    </m:sSub>
                  </m:oMath>
                </a14:m>
                <a:endParaRPr lang="en-US" sz="2200" b="1" dirty="0"/>
              </a:p>
            </p:txBody>
          </p:sp>
        </mc:Choice>
        <mc:Fallback xmlns="">
          <p:sp>
            <p:nvSpPr>
              <p:cNvPr id="7" name="Text Placeholder 1">
                <a:extLst>
                  <a:ext uri="{FF2B5EF4-FFF2-40B4-BE49-F238E27FC236}">
                    <a16:creationId xmlns:a16="http://schemas.microsoft.com/office/drawing/2014/main" id="{9F245F36-DB20-34B0-4BA5-C8E6EDEBAC5F}"/>
                  </a:ext>
                </a:extLst>
              </p:cNvPr>
              <p:cNvSpPr>
                <a:spLocks noGrp="1" noRot="1" noChangeAspect="1" noMove="1" noResize="1" noEditPoints="1" noAdjustHandles="1" noChangeArrowheads="1" noChangeShapeType="1" noTextEdit="1"/>
              </p:cNvSpPr>
              <p:nvPr>
                <p:ph type="body" sz="quarter" idx="13"/>
              </p:nvPr>
            </p:nvSpPr>
            <p:spPr>
              <a:xfrm>
                <a:off x="762000" y="1783952"/>
                <a:ext cx="10668000" cy="4663740"/>
              </a:xfrm>
              <a:blipFill>
                <a:blip r:embed="rId3"/>
                <a:stretch>
                  <a:fillRect l="-951"/>
                </a:stretch>
              </a:blipFill>
            </p:spPr>
            <p:txBody>
              <a:bodyPr/>
              <a:lstStyle/>
              <a:p>
                <a:r>
                  <a:rPr lang="en-US">
                    <a:noFill/>
                  </a:rPr>
                  <a:t> </a:t>
                </a:r>
              </a:p>
            </p:txBody>
          </p:sp>
        </mc:Fallback>
      </mc:AlternateContent>
    </p:spTree>
    <p:extLst>
      <p:ext uri="{BB962C8B-B14F-4D97-AF65-F5344CB8AC3E}">
        <p14:creationId xmlns:p14="http://schemas.microsoft.com/office/powerpoint/2010/main" val="41864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5F28836-7898-B443-9003-DFFC0A0C3365}"/>
              </a:ext>
            </a:extLst>
          </p:cNvPr>
          <p:cNvSpPr>
            <a:spLocks noGrp="1"/>
          </p:cNvSpPr>
          <p:nvPr>
            <p:ph type="body" sz="quarter" idx="11"/>
          </p:nvPr>
        </p:nvSpPr>
        <p:spPr>
          <a:xfrm>
            <a:off x="762000" y="2131965"/>
            <a:ext cx="4419600" cy="1828800"/>
          </a:xfrm>
        </p:spPr>
        <p:txBody>
          <a:bodyPr vert="horz" lIns="91440" tIns="45720" rIns="91440" bIns="45720" rtlCol="0">
            <a:normAutofit/>
          </a:bodyPr>
          <a:lstStyle/>
          <a:p>
            <a:r>
              <a:rPr lang="en-US" sz="2000" b="1" i="1" dirty="0"/>
              <a:t>But… what if interventions are introduced in different places at different times?</a:t>
            </a:r>
          </a:p>
        </p:txBody>
      </p:sp>
      <p:sp>
        <p:nvSpPr>
          <p:cNvPr id="2" name="Title 1">
            <a:extLst>
              <a:ext uri="{FF2B5EF4-FFF2-40B4-BE49-F238E27FC236}">
                <a16:creationId xmlns:a16="http://schemas.microsoft.com/office/drawing/2014/main" id="{F3EA8A48-57B8-480B-912A-B017D739B4D0}"/>
              </a:ext>
            </a:extLst>
          </p:cNvPr>
          <p:cNvSpPr>
            <a:spLocks noGrp="1"/>
          </p:cNvSpPr>
          <p:nvPr>
            <p:ph type="title"/>
          </p:nvPr>
        </p:nvSpPr>
        <p:spPr>
          <a:xfrm>
            <a:off x="762000" y="259977"/>
            <a:ext cx="9457765" cy="1189037"/>
          </a:xfrm>
        </p:spPr>
        <p:txBody>
          <a:bodyPr anchor="t">
            <a:normAutofit/>
          </a:bodyPr>
          <a:lstStyle/>
          <a:p>
            <a:r>
              <a:rPr lang="en-US" sz="3700" dirty="0"/>
              <a:t>Staggered differences-in-differences</a:t>
            </a:r>
          </a:p>
        </p:txBody>
      </p:sp>
      <p:pic>
        <p:nvPicPr>
          <p:cNvPr id="6" name="Picture 5">
            <a:extLst>
              <a:ext uri="{FF2B5EF4-FFF2-40B4-BE49-F238E27FC236}">
                <a16:creationId xmlns:a16="http://schemas.microsoft.com/office/drawing/2014/main" id="{948E0467-4162-B087-1FAA-CF60B8CD2D65}"/>
              </a:ext>
            </a:extLst>
          </p:cNvPr>
          <p:cNvPicPr>
            <a:picLocks noChangeAspect="1"/>
          </p:cNvPicPr>
          <p:nvPr/>
        </p:nvPicPr>
        <p:blipFill>
          <a:blip r:embed="rId3"/>
          <a:stretch>
            <a:fillRect/>
          </a:stretch>
        </p:blipFill>
        <p:spPr>
          <a:xfrm>
            <a:off x="5486400" y="997324"/>
            <a:ext cx="6400799" cy="5600699"/>
          </a:xfrm>
          <a:prstGeom prst="rect">
            <a:avLst/>
          </a:prstGeom>
          <a:ln w="12700">
            <a:solidFill>
              <a:schemeClr val="bg1"/>
            </a:solidFill>
          </a:ln>
        </p:spPr>
      </p:pic>
    </p:spTree>
    <p:extLst>
      <p:ext uri="{BB962C8B-B14F-4D97-AF65-F5344CB8AC3E}">
        <p14:creationId xmlns:p14="http://schemas.microsoft.com/office/powerpoint/2010/main" val="34773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FE572-C93A-7529-5378-71D2FC21B7B3}"/>
            </a:ext>
          </a:extLst>
        </p:cNvPr>
        <p:cNvGrpSpPr/>
        <p:nvPr/>
      </p:nvGrpSpPr>
      <p:grpSpPr>
        <a:xfrm>
          <a:off x="0" y="0"/>
          <a:ext cx="0" cy="0"/>
          <a:chOff x="0" y="0"/>
          <a:chExt cx="0" cy="0"/>
        </a:xfrm>
      </p:grpSpPr>
      <p:sp>
        <p:nvSpPr>
          <p:cNvPr id="7" name="Text Placeholder 1">
            <a:extLst>
              <a:ext uri="{FF2B5EF4-FFF2-40B4-BE49-F238E27FC236}">
                <a16:creationId xmlns:a16="http://schemas.microsoft.com/office/drawing/2014/main" id="{A5E2BEFA-5FF6-57CC-662F-7AC9B56F6FEA}"/>
              </a:ext>
            </a:extLst>
          </p:cNvPr>
          <p:cNvSpPr>
            <a:spLocks noGrp="1"/>
          </p:cNvSpPr>
          <p:nvPr>
            <p:ph type="body" sz="quarter" idx="11"/>
          </p:nvPr>
        </p:nvSpPr>
        <p:spPr>
          <a:xfrm>
            <a:off x="762000" y="2131965"/>
            <a:ext cx="4419600" cy="1828800"/>
          </a:xfrm>
        </p:spPr>
        <p:txBody>
          <a:bodyPr vert="horz" lIns="91440" tIns="45720" rIns="91440" bIns="45720" rtlCol="0">
            <a:normAutofit/>
          </a:bodyPr>
          <a:lstStyle/>
          <a:p>
            <a:r>
              <a:rPr lang="en-US" sz="2000" b="1" i="1" dirty="0"/>
              <a:t>But… what if interventions are introduced in different places at different times?</a:t>
            </a:r>
          </a:p>
        </p:txBody>
      </p:sp>
      <p:sp>
        <p:nvSpPr>
          <p:cNvPr id="2" name="Title 1">
            <a:extLst>
              <a:ext uri="{FF2B5EF4-FFF2-40B4-BE49-F238E27FC236}">
                <a16:creationId xmlns:a16="http://schemas.microsoft.com/office/drawing/2014/main" id="{2B9FE64B-9B4A-3656-4F09-C48C606C1176}"/>
              </a:ext>
            </a:extLst>
          </p:cNvPr>
          <p:cNvSpPr>
            <a:spLocks noGrp="1"/>
          </p:cNvSpPr>
          <p:nvPr>
            <p:ph type="title"/>
          </p:nvPr>
        </p:nvSpPr>
        <p:spPr>
          <a:xfrm>
            <a:off x="762000" y="259977"/>
            <a:ext cx="9457765" cy="1189037"/>
          </a:xfrm>
        </p:spPr>
        <p:txBody>
          <a:bodyPr anchor="t">
            <a:normAutofit/>
          </a:bodyPr>
          <a:lstStyle/>
          <a:p>
            <a:r>
              <a:rPr lang="en-US" sz="3700" dirty="0"/>
              <a:t>Staggered differences-in-differences</a:t>
            </a:r>
          </a:p>
        </p:txBody>
      </p:sp>
      <p:pic>
        <p:nvPicPr>
          <p:cNvPr id="14" name="Picture 13">
            <a:extLst>
              <a:ext uri="{FF2B5EF4-FFF2-40B4-BE49-F238E27FC236}">
                <a16:creationId xmlns:a16="http://schemas.microsoft.com/office/drawing/2014/main" id="{B0E25F56-5407-6F5C-8B8E-CB5CF066EF04}"/>
              </a:ext>
            </a:extLst>
          </p:cNvPr>
          <p:cNvPicPr>
            <a:picLocks noChangeAspect="1"/>
          </p:cNvPicPr>
          <p:nvPr/>
        </p:nvPicPr>
        <p:blipFill>
          <a:blip r:embed="rId3"/>
          <a:stretch>
            <a:fillRect/>
          </a:stretch>
        </p:blipFill>
        <p:spPr>
          <a:xfrm>
            <a:off x="5486399" y="999562"/>
            <a:ext cx="6400801" cy="5600701"/>
          </a:xfrm>
          <a:prstGeom prst="rect">
            <a:avLst/>
          </a:prstGeom>
          <a:ln w="12700">
            <a:solidFill>
              <a:schemeClr val="bg1"/>
            </a:solidFill>
          </a:ln>
        </p:spPr>
      </p:pic>
    </p:spTree>
    <p:extLst>
      <p:ext uri="{BB962C8B-B14F-4D97-AF65-F5344CB8AC3E}">
        <p14:creationId xmlns:p14="http://schemas.microsoft.com/office/powerpoint/2010/main" val="18238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69EF9-1612-42F9-BB93-658619D321FF}"/>
              </a:ext>
            </a:extLst>
          </p:cNvPr>
          <p:cNvSpPr>
            <a:spLocks noGrp="1"/>
          </p:cNvSpPr>
          <p:nvPr>
            <p:ph type="title"/>
          </p:nvPr>
        </p:nvSpPr>
        <p:spPr/>
        <p:txBody>
          <a:bodyPr>
            <a:normAutofit fontScale="90000"/>
          </a:bodyPr>
          <a:lstStyle/>
          <a:p>
            <a:r>
              <a:rPr lang="en-US" dirty="0"/>
              <a:t>Implementation of two-way fixed effects</a:t>
            </a:r>
            <a:br>
              <a:rPr lang="en-US" dirty="0"/>
            </a:br>
            <a:endParaRPr lang="en-US" dirty="0"/>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457700" y="1905000"/>
            <a:ext cx="7219044" cy="2075330"/>
          </a:xfrm>
        </p:spPr>
        <p:txBody>
          <a:bodyPr>
            <a:normAutofit/>
          </a:bodyPr>
          <a:lstStyle/>
          <a:p>
            <a:r>
              <a:rPr lang="en-US" sz="2400" dirty="0">
                <a:solidFill>
                  <a:schemeClr val="accent3">
                    <a:lumMod val="50000"/>
                  </a:schemeClr>
                </a:solidFill>
              </a:rPr>
              <a:t>The standard approach</a:t>
            </a:r>
          </a:p>
          <a:p>
            <a:endParaRPr lang="en-US" dirty="0"/>
          </a:p>
          <a:p>
            <a:endParaRPr lang="en-US" dirty="0"/>
          </a:p>
          <a:p>
            <a:endParaRPr lang="en-US" dirty="0"/>
          </a:p>
          <a:p>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endParaRPr lang="en-US" i="1" dirty="0">
              <a:solidFill>
                <a:schemeClr val="accent3">
                  <a:lumMod val="50000"/>
                </a:schemeClr>
              </a:solidFill>
            </a:endParaRPr>
          </a:p>
          <a:p>
            <a:endParaRPr lang="en-US" dirty="0"/>
          </a:p>
        </p:txBody>
      </p:sp>
      <p:sp>
        <p:nvSpPr>
          <p:cNvPr id="2" name="Rectangle 1">
            <a:extLst>
              <a:ext uri="{FF2B5EF4-FFF2-40B4-BE49-F238E27FC236}">
                <a16:creationId xmlns:a16="http://schemas.microsoft.com/office/drawing/2014/main" id="{8B8C5CF0-887C-8C4E-8912-8AFCAA7C9CF9}"/>
              </a:ext>
            </a:extLst>
          </p:cNvPr>
          <p:cNvSpPr/>
          <p:nvPr/>
        </p:nvSpPr>
        <p:spPr>
          <a:xfrm>
            <a:off x="4954385" y="2493818"/>
            <a:ext cx="1296786" cy="935182"/>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4290A3-48E0-7F4C-B85E-985F6D0B321B}"/>
              </a:ext>
            </a:extLst>
          </p:cNvPr>
          <p:cNvSpPr txBox="1"/>
          <p:nvPr/>
        </p:nvSpPr>
        <p:spPr>
          <a:xfrm>
            <a:off x="5092824" y="2505670"/>
            <a:ext cx="1019908" cy="923330"/>
          </a:xfrm>
          <a:prstGeom prst="rect">
            <a:avLst/>
          </a:prstGeom>
          <a:noFill/>
        </p:spPr>
        <p:txBody>
          <a:bodyPr wrap="square" rtlCol="0">
            <a:spAutoFit/>
          </a:bodyPr>
          <a:lstStyle/>
          <a:p>
            <a:pPr algn="ctr"/>
            <a:r>
              <a:rPr lang="en-US" dirty="0">
                <a:latin typeface="+mn-lt"/>
              </a:rPr>
              <a:t>Unit fixed effects</a:t>
            </a:r>
          </a:p>
        </p:txBody>
      </p:sp>
      <p:sp>
        <p:nvSpPr>
          <p:cNvPr id="7" name="Rectangle 6">
            <a:extLst>
              <a:ext uri="{FF2B5EF4-FFF2-40B4-BE49-F238E27FC236}">
                <a16:creationId xmlns:a16="http://schemas.microsoft.com/office/drawing/2014/main" id="{D2192132-092D-1944-8CCA-7EC9669FB372}"/>
              </a:ext>
            </a:extLst>
          </p:cNvPr>
          <p:cNvSpPr/>
          <p:nvPr/>
        </p:nvSpPr>
        <p:spPr>
          <a:xfrm>
            <a:off x="6770434" y="2493818"/>
            <a:ext cx="1296786" cy="935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160F6-570F-FC46-A650-1B16420CCEE4}"/>
              </a:ext>
            </a:extLst>
          </p:cNvPr>
          <p:cNvSpPr txBox="1"/>
          <p:nvPr/>
        </p:nvSpPr>
        <p:spPr>
          <a:xfrm>
            <a:off x="6908873" y="2505670"/>
            <a:ext cx="1019908" cy="923330"/>
          </a:xfrm>
          <a:prstGeom prst="rect">
            <a:avLst/>
          </a:prstGeom>
          <a:noFill/>
        </p:spPr>
        <p:txBody>
          <a:bodyPr wrap="square" rtlCol="0">
            <a:spAutoFit/>
          </a:bodyPr>
          <a:lstStyle/>
          <a:p>
            <a:pPr algn="ctr"/>
            <a:r>
              <a:rPr lang="en-US" dirty="0">
                <a:latin typeface="+mn-lt"/>
              </a:rPr>
              <a:t>Time fixed effects</a:t>
            </a:r>
          </a:p>
        </p:txBody>
      </p:sp>
      <p:sp>
        <p:nvSpPr>
          <p:cNvPr id="9" name="Rectangle 8">
            <a:extLst>
              <a:ext uri="{FF2B5EF4-FFF2-40B4-BE49-F238E27FC236}">
                <a16:creationId xmlns:a16="http://schemas.microsoft.com/office/drawing/2014/main" id="{75340180-55CE-894D-9F2B-200A256BD8EE}"/>
              </a:ext>
            </a:extLst>
          </p:cNvPr>
          <p:cNvSpPr/>
          <p:nvPr/>
        </p:nvSpPr>
        <p:spPr>
          <a:xfrm>
            <a:off x="8649079" y="2493818"/>
            <a:ext cx="1296786" cy="935182"/>
          </a:xfrm>
          <a:prstGeom prst="rect">
            <a:avLst/>
          </a:prstGeom>
          <a:solidFill>
            <a:srgbClr val="DF5E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E4BA66-736A-7942-A19B-2C4203F3E2CB}"/>
              </a:ext>
            </a:extLst>
          </p:cNvPr>
          <p:cNvSpPr txBox="1"/>
          <p:nvPr/>
        </p:nvSpPr>
        <p:spPr>
          <a:xfrm>
            <a:off x="8718298" y="2545910"/>
            <a:ext cx="1158347" cy="830997"/>
          </a:xfrm>
          <a:prstGeom prst="rect">
            <a:avLst/>
          </a:prstGeom>
          <a:noFill/>
        </p:spPr>
        <p:txBody>
          <a:bodyPr wrap="square" rtlCol="0">
            <a:spAutoFit/>
          </a:bodyPr>
          <a:lstStyle/>
          <a:p>
            <a:pPr algn="ctr"/>
            <a:r>
              <a:rPr lang="en-US" sz="1600" dirty="0">
                <a:latin typeface="+mn-lt"/>
              </a:rPr>
              <a:t>Post-treatment indicator</a:t>
            </a:r>
          </a:p>
        </p:txBody>
      </p:sp>
      <p:sp>
        <p:nvSpPr>
          <p:cNvPr id="6" name="TextBox 5">
            <a:extLst>
              <a:ext uri="{FF2B5EF4-FFF2-40B4-BE49-F238E27FC236}">
                <a16:creationId xmlns:a16="http://schemas.microsoft.com/office/drawing/2014/main" id="{9D63D4E5-7C8A-C643-9E49-F8FF8980724C}"/>
              </a:ext>
            </a:extLst>
          </p:cNvPr>
          <p:cNvSpPr txBox="1"/>
          <p:nvPr/>
        </p:nvSpPr>
        <p:spPr>
          <a:xfrm>
            <a:off x="6250567" y="2592076"/>
            <a:ext cx="577362" cy="738664"/>
          </a:xfrm>
          <a:prstGeom prst="rect">
            <a:avLst/>
          </a:prstGeom>
          <a:noFill/>
        </p:spPr>
        <p:txBody>
          <a:bodyPr wrap="square" rtlCol="0">
            <a:spAutoFit/>
          </a:bodyPr>
          <a:lstStyle/>
          <a:p>
            <a:r>
              <a:rPr lang="en-US" sz="4200" dirty="0">
                <a:solidFill>
                  <a:schemeClr val="accent3">
                    <a:lumMod val="50000"/>
                  </a:schemeClr>
                </a:solidFill>
              </a:rPr>
              <a:t>+</a:t>
            </a:r>
          </a:p>
        </p:txBody>
      </p:sp>
      <p:sp>
        <p:nvSpPr>
          <p:cNvPr id="12" name="TextBox 11">
            <a:extLst>
              <a:ext uri="{FF2B5EF4-FFF2-40B4-BE49-F238E27FC236}">
                <a16:creationId xmlns:a16="http://schemas.microsoft.com/office/drawing/2014/main" id="{85F679C9-C151-D042-822E-B21F2431DD0F}"/>
              </a:ext>
            </a:extLst>
          </p:cNvPr>
          <p:cNvSpPr txBox="1"/>
          <p:nvPr/>
        </p:nvSpPr>
        <p:spPr>
          <a:xfrm>
            <a:off x="8106327" y="2592076"/>
            <a:ext cx="577362" cy="738664"/>
          </a:xfrm>
          <a:prstGeom prst="rect">
            <a:avLst/>
          </a:prstGeom>
          <a:noFill/>
        </p:spPr>
        <p:txBody>
          <a:bodyPr wrap="square" rtlCol="0">
            <a:spAutoFit/>
          </a:bodyPr>
          <a:lstStyle/>
          <a:p>
            <a:r>
              <a:rPr lang="en-US" sz="4200" dirty="0">
                <a:solidFill>
                  <a:schemeClr val="accent3">
                    <a:lumMod val="50000"/>
                  </a:schemeClr>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AC8623-EB36-3F43-3139-8EFD8C85ED06}"/>
                  </a:ext>
                </a:extLst>
              </p:cNvPr>
              <p:cNvSpPr txBox="1">
                <a:spLocks/>
              </p:cNvSpPr>
              <p:nvPr/>
            </p:nvSpPr>
            <p:spPr>
              <a:xfrm>
                <a:off x="4454523" y="3929308"/>
                <a:ext cx="7219044" cy="22127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50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400" dirty="0">
                    <a:solidFill>
                      <a:schemeClr val="accent3">
                        <a:lumMod val="50000"/>
                      </a:schemeClr>
                    </a:solidFill>
                  </a:rPr>
                  <a:t>When there are two time periods</a:t>
                </a:r>
              </a:p>
              <a:p>
                <a:pPr lvl="1" fontAlgn="auto">
                  <a:spcAft>
                    <a:spcPts val="0"/>
                  </a:spcAft>
                </a:pPr>
                <a14:m>
                  <m:oMath xmlns:m="http://schemas.openxmlformats.org/officeDocument/2006/math">
                    <m:r>
                      <a:rPr lang="en-US" i="1">
                        <a:solidFill>
                          <a:schemeClr val="accent3">
                            <a:lumMod val="50000"/>
                          </a:schemeClr>
                        </a:solidFill>
                        <a:latin typeface="Cambria Math" panose="02040503050406030204" pitchFamily="18" charset="0"/>
                      </a:rPr>
                      <m:t>𝐸</m:t>
                    </m:r>
                    <m:r>
                      <a:rPr lang="en-US" i="1">
                        <a:solidFill>
                          <a:schemeClr val="accent3">
                            <a:lumMod val="50000"/>
                          </a:schemeClr>
                        </a:solidFill>
                        <a:latin typeface="Cambria Math" panose="02040503050406030204" pitchFamily="18" charset="0"/>
                      </a:rPr>
                      <m:t>(</m:t>
                    </m:r>
                    <m:r>
                      <a:rPr lang="en-US" i="1">
                        <a:solidFill>
                          <a:schemeClr val="accent3">
                            <a:lumMod val="50000"/>
                          </a:schemeClr>
                        </a:solidFill>
                        <a:latin typeface="Cambria Math" panose="02040503050406030204" pitchFamily="18" charset="0"/>
                      </a:rPr>
                      <m:t>𝑌</m:t>
                    </m:r>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1</m:t>
                        </m:r>
                      </m:sub>
                    </m:sSub>
                    <m:r>
                      <a:rPr lang="en-US" i="1">
                        <a:solidFill>
                          <a:schemeClr val="accent3">
                            <a:lumMod val="50000"/>
                          </a:schemeClr>
                        </a:solidFill>
                        <a:latin typeface="Cambria Math" panose="02040503050406030204" pitchFamily="18" charset="0"/>
                      </a:rPr>
                      <m:t>𝐼</m:t>
                    </m:r>
                    <m:r>
                      <a:rPr lang="en-US" i="1">
                        <a:solidFill>
                          <a:schemeClr val="accent3">
                            <a:lumMod val="50000"/>
                          </a:schemeClr>
                        </a:solidFill>
                        <a:latin typeface="Cambria Math" panose="02040503050406030204" pitchFamily="18" charset="0"/>
                      </a:rPr>
                      <m:t>[</m:t>
                    </m:r>
                    <m:r>
                      <a:rPr lang="en-US" i="1" smtClean="0">
                        <a:solidFill>
                          <a:schemeClr val="accent3">
                            <a:lumMod val="50000"/>
                          </a:schemeClr>
                        </a:solidFill>
                        <a:latin typeface="Cambria Math" panose="02040503050406030204" pitchFamily="18" charset="0"/>
                      </a:rPr>
                      <m:t>𝑢𝑛𝑖𝑡</m:t>
                    </m:r>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2</m:t>
                        </m:r>
                      </m:sub>
                    </m:sSub>
                    <m:r>
                      <a:rPr lang="en-US" i="1">
                        <a:solidFill>
                          <a:schemeClr val="accent3">
                            <a:lumMod val="50000"/>
                          </a:schemeClr>
                        </a:solidFill>
                        <a:latin typeface="Cambria Math" panose="02040503050406030204" pitchFamily="18" charset="0"/>
                      </a:rPr>
                      <m:t>𝐼</m:t>
                    </m:r>
                    <m:r>
                      <a:rPr lang="en-US" i="1">
                        <a:solidFill>
                          <a:schemeClr val="accent3">
                            <a:lumMod val="50000"/>
                          </a:schemeClr>
                        </a:solidFill>
                        <a:latin typeface="Cambria Math" panose="02040503050406030204" pitchFamily="18" charset="0"/>
                      </a:rPr>
                      <m:t>[</m:t>
                    </m:r>
                    <m:r>
                      <a:rPr lang="en-US" i="1" smtClean="0">
                        <a:solidFill>
                          <a:schemeClr val="accent3">
                            <a:lumMod val="50000"/>
                          </a:schemeClr>
                        </a:solidFill>
                        <a:latin typeface="Cambria Math" panose="02040503050406030204" pitchFamily="18" charset="0"/>
                      </a:rPr>
                      <m:t>𝑡𝑖𝑚𝑒</m:t>
                    </m:r>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3</m:t>
                        </m:r>
                      </m:sub>
                    </m:sSub>
                    <m:r>
                      <a:rPr lang="en-US" i="1">
                        <a:solidFill>
                          <a:schemeClr val="accent3">
                            <a:lumMod val="50000"/>
                          </a:schemeClr>
                        </a:solidFill>
                        <a:latin typeface="Cambria Math" panose="02040503050406030204" pitchFamily="18" charset="0"/>
                      </a:rPr>
                      <m:t>𝐼</m:t>
                    </m:r>
                    <m:d>
                      <m:dPr>
                        <m:begChr m:val="["/>
                        <m:endChr m:val="]"/>
                        <m:ctrlPr>
                          <a:rPr lang="en-US" i="1">
                            <a:solidFill>
                              <a:schemeClr val="accent3">
                                <a:lumMod val="50000"/>
                              </a:schemeClr>
                            </a:solidFill>
                            <a:latin typeface="Cambria Math" panose="02040503050406030204" pitchFamily="18" charset="0"/>
                          </a:rPr>
                        </m:ctrlPr>
                      </m:dPr>
                      <m:e>
                        <m:r>
                          <a:rPr lang="en-US" i="1" smtClean="0">
                            <a:solidFill>
                              <a:schemeClr val="accent3">
                                <a:lumMod val="50000"/>
                              </a:schemeClr>
                            </a:solidFill>
                            <a:latin typeface="Cambria Math" panose="02040503050406030204" pitchFamily="18" charset="0"/>
                          </a:rPr>
                          <m:t>𝑝𝑜𝑠𝑡</m:t>
                        </m:r>
                        <m:r>
                          <a:rPr lang="en-US" i="1">
                            <a:solidFill>
                              <a:schemeClr val="accent3">
                                <a:lumMod val="50000"/>
                              </a:schemeClr>
                            </a:solidFill>
                            <a:latin typeface="Cambria Math" panose="02040503050406030204" pitchFamily="18" charset="0"/>
                          </a:rPr>
                          <m:t>𝑡𝑟𝑒𝑎𝑡𝑒𝑑</m:t>
                        </m:r>
                      </m:e>
                    </m:d>
                  </m:oMath>
                </a14:m>
                <a:endParaRPr lang="en-US" dirty="0">
                  <a:solidFill>
                    <a:schemeClr val="accent3">
                      <a:lumMod val="50000"/>
                    </a:schemeClr>
                  </a:solidFill>
                </a:endParaRPr>
              </a:p>
              <a:p>
                <a:pPr lvl="1" fontAlgn="auto">
                  <a:spcAft>
                    <a:spcPts val="0"/>
                  </a:spcAft>
                </a:pPr>
                <a14:m>
                  <m:oMath xmlns:m="http://schemas.openxmlformats.org/officeDocument/2006/math">
                    <m:r>
                      <a:rPr lang="en-US" i="1">
                        <a:solidFill>
                          <a:schemeClr val="accent3">
                            <a:lumMod val="50000"/>
                          </a:schemeClr>
                        </a:solidFill>
                        <a:latin typeface="Cambria Math" panose="02040503050406030204" pitchFamily="18" charset="0"/>
                      </a:rPr>
                      <m:t>𝐴𝑇𝑇</m:t>
                    </m:r>
                    <m:r>
                      <a:rPr lang="en-US" i="1">
                        <a:solidFill>
                          <a:schemeClr val="accent3">
                            <a:lumMod val="50000"/>
                          </a:schemeClr>
                        </a:solidFill>
                        <a:latin typeface="Cambria Math" panose="02040503050406030204" pitchFamily="18" charset="0"/>
                      </a:rPr>
                      <m:t>=</m:t>
                    </m:r>
                    <m:d>
                      <m:dPr>
                        <m:ctrlPr>
                          <a:rPr lang="en-US" i="1">
                            <a:solidFill>
                              <a:schemeClr val="accent3">
                                <a:lumMod val="50000"/>
                              </a:schemeClr>
                            </a:solidFill>
                            <a:latin typeface="Cambria Math" panose="02040503050406030204" pitchFamily="18" charset="0"/>
                          </a:rPr>
                        </m:ctrlPr>
                      </m:dPr>
                      <m:e>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𝑌</m:t>
                            </m:r>
                          </m:e>
                          <m:sub>
                            <m:r>
                              <a:rPr lang="en-US" i="1">
                                <a:solidFill>
                                  <a:schemeClr val="accent3">
                                    <a:lumMod val="50000"/>
                                  </a:schemeClr>
                                </a:solidFill>
                                <a:latin typeface="Cambria Math" panose="02040503050406030204" pitchFamily="18" charset="0"/>
                              </a:rPr>
                              <m:t>1,1</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𝑌</m:t>
                            </m:r>
                          </m:e>
                          <m:sub>
                            <m:r>
                              <a:rPr lang="en-US" i="1">
                                <a:solidFill>
                                  <a:schemeClr val="accent3">
                                    <a:lumMod val="50000"/>
                                  </a:schemeClr>
                                </a:solidFill>
                                <a:latin typeface="Cambria Math" panose="02040503050406030204" pitchFamily="18" charset="0"/>
                              </a:rPr>
                              <m:t>1,0</m:t>
                            </m:r>
                          </m:sub>
                        </m:sSub>
                      </m:e>
                    </m:d>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m:t>
                        </m:r>
                        <m:r>
                          <a:rPr lang="en-US" i="1">
                            <a:solidFill>
                              <a:schemeClr val="accent3">
                                <a:lumMod val="50000"/>
                              </a:schemeClr>
                            </a:solidFill>
                            <a:latin typeface="Cambria Math" panose="02040503050406030204" pitchFamily="18" charset="0"/>
                          </a:rPr>
                          <m:t>𝑌</m:t>
                        </m:r>
                      </m:e>
                      <m:sub>
                        <m:r>
                          <a:rPr lang="en-US" i="1">
                            <a:solidFill>
                              <a:schemeClr val="accent3">
                                <a:lumMod val="50000"/>
                              </a:schemeClr>
                            </a:solidFill>
                            <a:latin typeface="Cambria Math" panose="02040503050406030204" pitchFamily="18" charset="0"/>
                          </a:rPr>
                          <m:t>0,1</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𝑌</m:t>
                        </m:r>
                      </m:e>
                      <m:sub>
                        <m:r>
                          <a:rPr lang="en-US" i="1">
                            <a:solidFill>
                              <a:schemeClr val="accent3">
                                <a:lumMod val="50000"/>
                              </a:schemeClr>
                            </a:solidFill>
                            <a:latin typeface="Cambria Math" panose="02040503050406030204" pitchFamily="18" charset="0"/>
                          </a:rPr>
                          <m:t>0,0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1</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2</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3</m:t>
                        </m:r>
                      </m:sub>
                    </m:sSub>
                    <m:r>
                      <a:rPr lang="en-US" i="1">
                        <a:solidFill>
                          <a:schemeClr val="accent3">
                            <a:lumMod val="50000"/>
                          </a:schemeClr>
                        </a:solidFill>
                        <a:latin typeface="Cambria Math" panose="02040503050406030204" pitchFamily="18" charset="0"/>
                      </a:rPr>
                      <m:t> −</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1</m:t>
                        </m:r>
                      </m:sub>
                    </m:sSub>
                    <m:r>
                      <a:rPr lang="en-US" i="1">
                        <a:solidFill>
                          <a:schemeClr val="accent3">
                            <a:lumMod val="50000"/>
                          </a:schemeClr>
                        </a:solidFill>
                        <a:latin typeface="Cambria Math" panose="02040503050406030204" pitchFamily="18" charset="0"/>
                      </a:rPr>
                      <m:t>) −(</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2</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0</m:t>
                        </m:r>
                      </m:sub>
                    </m:sSub>
                    <m:r>
                      <a:rPr lang="en-US" i="1">
                        <a:solidFill>
                          <a:schemeClr val="accent3">
                            <a:lumMod val="50000"/>
                          </a:schemeClr>
                        </a:solidFill>
                        <a:latin typeface="Cambria Math" panose="02040503050406030204" pitchFamily="18" charset="0"/>
                      </a:rPr>
                      <m:t>)=</m:t>
                    </m:r>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𝛽</m:t>
                        </m:r>
                      </m:e>
                      <m:sub>
                        <m:r>
                          <a:rPr lang="en-US" i="1">
                            <a:solidFill>
                              <a:schemeClr val="accent3">
                                <a:lumMod val="50000"/>
                              </a:schemeClr>
                            </a:solidFill>
                            <a:latin typeface="Cambria Math" panose="02040503050406030204" pitchFamily="18" charset="0"/>
                          </a:rPr>
                          <m:t>3</m:t>
                        </m:r>
                      </m:sub>
                    </m:sSub>
                  </m:oMath>
                </a14:m>
                <a:endParaRPr lang="en-US" dirty="0">
                  <a:solidFill>
                    <a:schemeClr val="accent3">
                      <a:lumMod val="50000"/>
                    </a:schemeClr>
                  </a:solidFill>
                </a:endParaRPr>
              </a:p>
              <a:p>
                <a:pPr fontAlgn="auto">
                  <a:spcAft>
                    <a:spcPts val="0"/>
                  </a:spcAft>
                </a:pPr>
                <a:r>
                  <a:rPr lang="en-US" sz="2400" dirty="0">
                    <a:solidFill>
                      <a:schemeClr val="accent3">
                        <a:lumMod val="50000"/>
                      </a:schemeClr>
                    </a:solidFill>
                  </a:rPr>
                  <a:t>		Same as before!</a:t>
                </a:r>
              </a:p>
            </p:txBody>
          </p:sp>
        </mc:Choice>
        <mc:Fallback xmlns="">
          <p:sp>
            <p:nvSpPr>
              <p:cNvPr id="10" name="Content Placeholder 2">
                <a:extLst>
                  <a:ext uri="{FF2B5EF4-FFF2-40B4-BE49-F238E27FC236}">
                    <a16:creationId xmlns:a16="http://schemas.microsoft.com/office/drawing/2014/main" id="{AEAC8623-EB36-3F43-3139-8EFD8C85ED06}"/>
                  </a:ext>
                </a:extLst>
              </p:cNvPr>
              <p:cNvSpPr txBox="1">
                <a:spLocks noRot="1" noChangeAspect="1" noMove="1" noResize="1" noEditPoints="1" noAdjustHandles="1" noChangeArrowheads="1" noChangeShapeType="1" noTextEdit="1"/>
              </p:cNvSpPr>
              <p:nvPr/>
            </p:nvSpPr>
            <p:spPr>
              <a:xfrm>
                <a:off x="4454523" y="3929308"/>
                <a:ext cx="7219044" cy="2212731"/>
              </a:xfrm>
              <a:prstGeom prst="rect">
                <a:avLst/>
              </a:prstGeom>
              <a:blipFill>
                <a:blip r:embed="rId3"/>
                <a:stretch>
                  <a:fillRect l="-1228" t="-4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C3219C7-3A98-1CA9-82C1-A5E6D49342C6}"/>
              </a:ext>
            </a:extLst>
          </p:cNvPr>
          <p:cNvSpPr txBox="1"/>
          <p:nvPr/>
        </p:nvSpPr>
        <p:spPr>
          <a:xfrm>
            <a:off x="3438982" y="6142039"/>
            <a:ext cx="7959690" cy="430887"/>
          </a:xfrm>
          <a:prstGeom prst="rect">
            <a:avLst/>
          </a:prstGeom>
          <a:noFill/>
        </p:spPr>
        <p:txBody>
          <a:bodyPr wrap="square">
            <a:spAutoFit/>
          </a:bodyPr>
          <a:lstStyle/>
          <a:p>
            <a:r>
              <a:rPr lang="en-US" sz="2200" i="1" dirty="0">
                <a:solidFill>
                  <a:schemeClr val="accent3">
                    <a:lumMod val="50000"/>
                  </a:schemeClr>
                </a:solidFill>
                <a:latin typeface="+mn-lt"/>
              </a:rPr>
              <a:t>But… what if interventions are staggered across time?</a:t>
            </a:r>
          </a:p>
        </p:txBody>
      </p:sp>
    </p:spTree>
    <p:extLst>
      <p:ext uri="{BB962C8B-B14F-4D97-AF65-F5344CB8AC3E}">
        <p14:creationId xmlns:p14="http://schemas.microsoft.com/office/powerpoint/2010/main" val="12362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1DD50-8B86-B04B-8436-83209F2134B8}"/>
              </a:ext>
            </a:extLst>
          </p:cNvPr>
          <p:cNvSpPr>
            <a:spLocks noGrp="1"/>
          </p:cNvSpPr>
          <p:nvPr>
            <p:ph type="body" sz="quarter" idx="11"/>
          </p:nvPr>
        </p:nvSpPr>
        <p:spPr>
          <a:xfrm>
            <a:off x="761999" y="1582615"/>
            <a:ext cx="8405448" cy="4958861"/>
          </a:xfrm>
        </p:spPr>
        <p:txBody>
          <a:bodyPr vert="horz" lIns="91440" tIns="45720" rIns="91440" bIns="45720" rtlCol="0">
            <a:noAutofit/>
          </a:bodyPr>
          <a:lstStyle/>
          <a:p>
            <a:r>
              <a:rPr lang="en-US" dirty="0">
                <a:solidFill>
                  <a:schemeClr val="accent3">
                    <a:lumMod val="50000"/>
                  </a:schemeClr>
                </a:solidFill>
              </a:rPr>
              <a:t>TWFE estimate a weighted average of all ATTs</a:t>
            </a:r>
            <a:r>
              <a:rPr lang="en-US" baseline="30000" dirty="0">
                <a:solidFill>
                  <a:schemeClr val="accent3">
                    <a:lumMod val="50000"/>
                  </a:schemeClr>
                </a:solidFill>
              </a:rPr>
              <a:t>1</a:t>
            </a:r>
          </a:p>
          <a:p>
            <a:pPr lvl="1"/>
            <a:r>
              <a:rPr lang="en-US" dirty="0">
                <a:solidFill>
                  <a:schemeClr val="accent3">
                    <a:lumMod val="50000"/>
                  </a:schemeClr>
                </a:solidFill>
              </a:rPr>
              <a:t>Controls include never treated, not-yet-treated, and already treated units</a:t>
            </a:r>
          </a:p>
          <a:p>
            <a:r>
              <a:rPr lang="en-US" dirty="0">
                <a:solidFill>
                  <a:schemeClr val="accent3">
                    <a:lumMod val="50000"/>
                  </a:schemeClr>
                </a:solidFill>
              </a:rPr>
              <a:t>This is problematic when treatment effects are not constant</a:t>
            </a:r>
          </a:p>
          <a:p>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endParaRPr lang="en-US" dirty="0">
              <a:solidFill>
                <a:schemeClr val="accent3">
                  <a:lumMod val="50000"/>
                </a:schemeClr>
              </a:solidFill>
            </a:endParaRPr>
          </a:p>
          <a:p>
            <a:r>
              <a:rPr lang="en-US" dirty="0">
                <a:solidFill>
                  <a:schemeClr val="accent3">
                    <a:lumMod val="50000"/>
                  </a:schemeClr>
                </a:solidFill>
              </a:rPr>
              <a:t>Using TWFE is an especially bad idea with dynamic treatment effects because of the use of already treated units as controls</a:t>
            </a:r>
          </a:p>
          <a:p>
            <a:endParaRPr lang="en-US" dirty="0">
              <a:solidFill>
                <a:schemeClr val="accent3">
                  <a:lumMod val="50000"/>
                </a:schemeClr>
              </a:solidFill>
            </a:endParaRPr>
          </a:p>
          <a:p>
            <a:r>
              <a:rPr lang="en-US" dirty="0">
                <a:solidFill>
                  <a:schemeClr val="accent3">
                    <a:lumMod val="50000"/>
                  </a:schemeClr>
                </a:solidFill>
              </a:rPr>
              <a:t>The intervention timing with respect to the length of the panel also matters</a:t>
            </a:r>
          </a:p>
          <a:p>
            <a:endParaRPr lang="en-US" dirty="0">
              <a:solidFill>
                <a:schemeClr val="accent3">
                  <a:lumMod val="50000"/>
                </a:schemeClr>
              </a:solidFill>
            </a:endParaRPr>
          </a:p>
        </p:txBody>
      </p:sp>
      <p:sp>
        <p:nvSpPr>
          <p:cNvPr id="7" name="Title 1">
            <a:extLst>
              <a:ext uri="{FF2B5EF4-FFF2-40B4-BE49-F238E27FC236}">
                <a16:creationId xmlns:a16="http://schemas.microsoft.com/office/drawing/2014/main" id="{7016800B-F132-A64E-B6A9-80F537B888BA}"/>
              </a:ext>
            </a:extLst>
          </p:cNvPr>
          <p:cNvSpPr txBox="1">
            <a:spLocks/>
          </p:cNvSpPr>
          <p:nvPr/>
        </p:nvSpPr>
        <p:spPr>
          <a:xfrm>
            <a:off x="761999" y="715961"/>
            <a:ext cx="6476999" cy="6556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4000" b="1" dirty="0">
                <a:solidFill>
                  <a:schemeClr val="accent1"/>
                </a:solidFill>
                <a:ea typeface="+mn-ea"/>
                <a:cs typeface="+mn-cs"/>
              </a:rPr>
              <a:t>P</a:t>
            </a:r>
            <a:r>
              <a:rPr lang="en-US" sz="4000" b="1" kern="1200" dirty="0">
                <a:solidFill>
                  <a:schemeClr val="accent1"/>
                </a:solidFill>
                <a:latin typeface="+mj-lt"/>
                <a:ea typeface="+mn-ea"/>
                <a:cs typeface="+mn-cs"/>
              </a:rPr>
              <a:t>roblems with TWFE</a:t>
            </a:r>
          </a:p>
        </p:txBody>
      </p:sp>
      <p:sp>
        <p:nvSpPr>
          <p:cNvPr id="2" name="TextBox 1">
            <a:extLst>
              <a:ext uri="{FF2B5EF4-FFF2-40B4-BE49-F238E27FC236}">
                <a16:creationId xmlns:a16="http://schemas.microsoft.com/office/drawing/2014/main" id="{221395D8-A038-6A47-A63B-450B316600F9}"/>
              </a:ext>
            </a:extLst>
          </p:cNvPr>
          <p:cNvSpPr txBox="1"/>
          <p:nvPr/>
        </p:nvSpPr>
        <p:spPr>
          <a:xfrm>
            <a:off x="515814" y="6142039"/>
            <a:ext cx="8757138" cy="461665"/>
          </a:xfrm>
          <a:prstGeom prst="rect">
            <a:avLst/>
          </a:prstGeom>
          <a:noFill/>
        </p:spPr>
        <p:txBody>
          <a:bodyPr wrap="square" rtlCol="0">
            <a:spAutoFit/>
          </a:bodyPr>
          <a:lstStyle/>
          <a:p>
            <a:r>
              <a:rPr lang="en-US" sz="1200" baseline="30000" dirty="0">
                <a:solidFill>
                  <a:schemeClr val="accent3">
                    <a:lumMod val="50000"/>
                  </a:schemeClr>
                </a:solidFill>
                <a:latin typeface="+mn-lt"/>
              </a:rPr>
              <a:t>1</a:t>
            </a:r>
            <a:r>
              <a:rPr lang="en-US" sz="1200" dirty="0">
                <a:solidFill>
                  <a:schemeClr val="accent3">
                    <a:lumMod val="50000"/>
                  </a:schemeClr>
                </a:solidFill>
                <a:latin typeface="+mn-lt"/>
              </a:rPr>
              <a:t>Goodman-Bacon A. Difference-in-differences with variation in treatment timing. Journal of Econometrics. 2021 Dec 1;225(2):254-77.</a:t>
            </a:r>
          </a:p>
        </p:txBody>
      </p:sp>
      <p:sp>
        <p:nvSpPr>
          <p:cNvPr id="5" name="Rectangle 4">
            <a:extLst>
              <a:ext uri="{FF2B5EF4-FFF2-40B4-BE49-F238E27FC236}">
                <a16:creationId xmlns:a16="http://schemas.microsoft.com/office/drawing/2014/main" id="{140B9A66-05B8-374A-9711-5BB3F77D344D}"/>
              </a:ext>
            </a:extLst>
          </p:cNvPr>
          <p:cNvSpPr/>
          <p:nvPr/>
        </p:nvSpPr>
        <p:spPr>
          <a:xfrm>
            <a:off x="1414014" y="3126863"/>
            <a:ext cx="1938691" cy="935182"/>
          </a:xfrm>
          <a:prstGeom prst="rect">
            <a:avLst/>
          </a:prstGeom>
          <a:solidFill>
            <a:srgbClr val="13A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F4C3CB-C20E-3248-96A6-A4101DE3CA56}"/>
              </a:ext>
            </a:extLst>
          </p:cNvPr>
          <p:cNvSpPr/>
          <p:nvPr/>
        </p:nvSpPr>
        <p:spPr>
          <a:xfrm>
            <a:off x="3710710" y="3126863"/>
            <a:ext cx="1938691" cy="935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31CB1-0BEF-5649-A1C9-D1B555F0CFFB}"/>
              </a:ext>
            </a:extLst>
          </p:cNvPr>
          <p:cNvSpPr txBox="1"/>
          <p:nvPr/>
        </p:nvSpPr>
        <p:spPr>
          <a:xfrm>
            <a:off x="1495515" y="3387488"/>
            <a:ext cx="1775688" cy="369332"/>
          </a:xfrm>
          <a:prstGeom prst="rect">
            <a:avLst/>
          </a:prstGeom>
          <a:noFill/>
        </p:spPr>
        <p:txBody>
          <a:bodyPr wrap="square" rtlCol="0">
            <a:spAutoFit/>
          </a:bodyPr>
          <a:lstStyle/>
          <a:p>
            <a:pPr algn="ctr"/>
            <a:r>
              <a:rPr lang="en-US" dirty="0">
                <a:solidFill>
                  <a:schemeClr val="bg1"/>
                </a:solidFill>
                <a:latin typeface="+mn-lt"/>
              </a:rPr>
              <a:t>Heterogeneous</a:t>
            </a:r>
          </a:p>
        </p:txBody>
      </p:sp>
      <p:sp>
        <p:nvSpPr>
          <p:cNvPr id="9" name="TextBox 8">
            <a:extLst>
              <a:ext uri="{FF2B5EF4-FFF2-40B4-BE49-F238E27FC236}">
                <a16:creationId xmlns:a16="http://schemas.microsoft.com/office/drawing/2014/main" id="{AEEDC45A-B4C4-3048-942A-D7154A723446}"/>
              </a:ext>
            </a:extLst>
          </p:cNvPr>
          <p:cNvSpPr txBox="1"/>
          <p:nvPr/>
        </p:nvSpPr>
        <p:spPr>
          <a:xfrm>
            <a:off x="3955214" y="3387488"/>
            <a:ext cx="1449681" cy="369332"/>
          </a:xfrm>
          <a:prstGeom prst="rect">
            <a:avLst/>
          </a:prstGeom>
          <a:noFill/>
        </p:spPr>
        <p:txBody>
          <a:bodyPr wrap="square" rtlCol="0">
            <a:spAutoFit/>
          </a:bodyPr>
          <a:lstStyle/>
          <a:p>
            <a:pPr algn="ctr"/>
            <a:r>
              <a:rPr lang="en-US" dirty="0">
                <a:solidFill>
                  <a:schemeClr val="bg1"/>
                </a:solidFill>
                <a:latin typeface="+mn-lt"/>
              </a:rPr>
              <a:t>Dynamic</a:t>
            </a:r>
          </a:p>
        </p:txBody>
      </p:sp>
    </p:spTree>
    <p:extLst>
      <p:ext uri="{BB962C8B-B14F-4D97-AF65-F5344CB8AC3E}">
        <p14:creationId xmlns:p14="http://schemas.microsoft.com/office/powerpoint/2010/main" val="4444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slander">
      <a:dk1>
        <a:srgbClr val="000000"/>
      </a:dk1>
      <a:lt1>
        <a:srgbClr val="FFFFFF"/>
      </a:lt1>
      <a:dk2>
        <a:srgbClr val="000000"/>
      </a:dk2>
      <a:lt2>
        <a:srgbClr val="E6E6E6"/>
      </a:lt2>
      <a:accent1>
        <a:srgbClr val="E56925"/>
      </a:accent1>
      <a:accent2>
        <a:srgbClr val="F19936"/>
      </a:accent2>
      <a:accent3>
        <a:srgbClr val="5DA3CC"/>
      </a:accent3>
      <a:accent4>
        <a:srgbClr val="B3DAD6"/>
      </a:accent4>
      <a:accent5>
        <a:srgbClr val="76B144"/>
      </a:accent5>
      <a:accent6>
        <a:srgbClr val="438F63"/>
      </a:accent6>
      <a:hlink>
        <a:srgbClr val="E2DD60"/>
      </a:hlink>
      <a:folHlink>
        <a:srgbClr val="E78576"/>
      </a:folHlink>
    </a:clrScheme>
    <a:fontScheme name="Custom 1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pot  -  AutoRecovered" id="{0019F9B1-4944-4C3D-BD71-31454C82D899}" vid="{3EED11B8-4CEA-4EF8-BEA8-9CD170BA1D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24891</TotalTime>
  <Words>6451</Words>
  <Application>Microsoft Macintosh PowerPoint</Application>
  <PresentationFormat>Widescreen</PresentationFormat>
  <Paragraphs>538</Paragraphs>
  <Slides>40</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Helvetica</vt:lpstr>
      <vt:lpstr>Segoe UI</vt:lpstr>
      <vt:lpstr>Times New Roman</vt:lpstr>
      <vt:lpstr>Wingdings</vt:lpstr>
      <vt:lpstr>1_Office Theme</vt:lpstr>
      <vt:lpstr>Staggered differences-in-differences and two-way fixed effects  Applications for perinatal epidemiology</vt:lpstr>
      <vt:lpstr>Overview</vt:lpstr>
      <vt:lpstr>Differences-in-differences</vt:lpstr>
      <vt:lpstr>Differences-in-differences</vt:lpstr>
      <vt:lpstr>Differences-in-differences</vt:lpstr>
      <vt:lpstr>Staggered differences-in-differences</vt:lpstr>
      <vt:lpstr>Staggered differences-in-differences</vt:lpstr>
      <vt:lpstr>Implementation of two-way fixed effects </vt:lpstr>
      <vt:lpstr>PowerPoint Presentation</vt:lpstr>
      <vt:lpstr>Important terminology</vt:lpstr>
      <vt:lpstr>Important terminology</vt:lpstr>
      <vt:lpstr>Important terminology</vt:lpstr>
      <vt:lpstr>Alternate methods</vt:lpstr>
      <vt:lpstr>Group-time ATT1</vt:lpstr>
      <vt:lpstr>Summary measure A:  Weighted average across adoption cohorts</vt:lpstr>
      <vt:lpstr>Summary measure B:  Weighted average for time since adoption</vt:lpstr>
      <vt:lpstr>Summary measure B:  Weighted average for time since adoption</vt:lpstr>
      <vt:lpstr>Summary measure B:  Weighted average for time since adoption</vt:lpstr>
      <vt:lpstr>Summary measure C:  Weighted average for time since adoption</vt:lpstr>
      <vt:lpstr>Cohort ATT1 </vt:lpstr>
      <vt:lpstr>Target trial1</vt:lpstr>
      <vt:lpstr>Analysis of approaches to analyze staggered differences-in-differences</vt:lpstr>
      <vt:lpstr>Empirical example</vt:lpstr>
      <vt:lpstr>Simulation</vt:lpstr>
      <vt:lpstr>Estimators</vt:lpstr>
      <vt:lpstr>Measures</vt:lpstr>
      <vt:lpstr>Alternate scenarios</vt:lpstr>
      <vt:lpstr>Results</vt:lpstr>
      <vt:lpstr>Constant treatment effects</vt:lpstr>
      <vt:lpstr>Heterogeneous treatment effects</vt:lpstr>
      <vt:lpstr>Average dynamic treatment effects</vt:lpstr>
      <vt:lpstr>Dynamic treatment effects</vt:lpstr>
      <vt:lpstr>Alternate specifications</vt:lpstr>
      <vt:lpstr>Medicaid expansion and risk of preterm birth</vt:lpstr>
      <vt:lpstr>Takeaways for your research</vt:lpstr>
      <vt:lpstr>Takeaways for your research</vt:lpstr>
      <vt:lpstr>PowerPoint Presentation</vt:lpstr>
      <vt:lpstr>Thank you!</vt:lpstr>
      <vt:lpstr>Extra slides</vt:lpstr>
      <vt:lpstr>References and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Two-Way Fixed Effects and Causal Inference</dc:title>
  <dc:creator>Goin, Dana</dc:creator>
  <cp:lastModifiedBy>Heather M</cp:lastModifiedBy>
  <cp:revision>84</cp:revision>
  <dcterms:created xsi:type="dcterms:W3CDTF">2021-04-06T20:59:01Z</dcterms:created>
  <dcterms:modified xsi:type="dcterms:W3CDTF">2025-06-03T01:33:43Z</dcterms:modified>
</cp:coreProperties>
</file>